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54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091948D8-A87F-4EC3-BE65-C0CDB3FE4901}" type="datetimeFigureOut">
              <a:rPr lang="en-US" smtClean="0"/>
              <a:t>10/25/2012</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C5C2E34E-4951-4069-A42D-E681C6E8D07B}"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1948D8-A87F-4EC3-BE65-C0CDB3FE4901}" type="datetimeFigureOut">
              <a:rPr lang="en-US" smtClean="0"/>
              <a:t>10/25/2012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2E34E-4951-4069-A42D-E681C6E8D07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91948D8-A87F-4EC3-BE65-C0CDB3FE4901}" type="datetimeFigureOut">
              <a:rPr lang="en-US" smtClean="0"/>
              <a:t>10/25/2012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C5C2E34E-4951-4069-A42D-E681C6E8D07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91948D8-A87F-4EC3-BE65-C0CDB3FE4901}" type="datetimeFigureOut">
              <a:rPr lang="en-US" smtClean="0"/>
              <a:t>10/25/2012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2E34E-4951-4069-A42D-E681C6E8D07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91948D8-A87F-4EC3-BE65-C0CDB3FE4901}" type="datetimeFigureOut">
              <a:rPr lang="en-US" smtClean="0"/>
              <a:t>10/25/2012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C2E34E-4951-4069-A42D-E681C6E8D07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91948D8-A87F-4EC3-BE65-C0CDB3FE4901}" type="datetimeFigureOut">
              <a:rPr lang="en-US" smtClean="0"/>
              <a:t>10/25/2012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C2E34E-4951-4069-A42D-E681C6E8D07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1948D8-A87F-4EC3-BE65-C0CDB3FE4901}" type="datetimeFigureOut">
              <a:rPr lang="en-US" smtClean="0"/>
              <a:t>10/25/2012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C2E34E-4951-4069-A42D-E681C6E8D07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91948D8-A87F-4EC3-BE65-C0CDB3FE4901}" type="datetimeFigureOut">
              <a:rPr lang="en-US" smtClean="0"/>
              <a:t>10/25/2012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2E34E-4951-4069-A42D-E681C6E8D07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91948D8-A87F-4EC3-BE65-C0CDB3FE4901}" type="datetimeFigureOut">
              <a:rPr lang="en-US" smtClean="0"/>
              <a:t>10/25/2012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C2E34E-4951-4069-A42D-E681C6E8D07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1948D8-A87F-4EC3-BE65-C0CDB3FE4901}" type="datetimeFigureOut">
              <a:rPr lang="en-US" smtClean="0"/>
              <a:t>10/25/2012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2E34E-4951-4069-A42D-E681C6E8D07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91948D8-A87F-4EC3-BE65-C0CDB3FE4901}" type="datetimeFigureOut">
              <a:rPr lang="en-US" smtClean="0"/>
              <a:t>10/25/2012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C2E34E-4951-4069-A42D-E681C6E8D07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091948D8-A87F-4EC3-BE65-C0CDB3FE4901}" type="datetimeFigureOut">
              <a:rPr lang="en-US" smtClean="0"/>
              <a:t>10/25/2012</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C5C2E34E-4951-4069-A42D-E681C6E8D07B}"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Gender and Sexuality</a:t>
            </a:r>
            <a:endParaRPr lang="en-US" dirty="0"/>
          </a:p>
        </p:txBody>
      </p:sp>
    </p:spTree>
    <p:extLst>
      <p:ext uri="{BB962C8B-B14F-4D97-AF65-F5344CB8AC3E}">
        <p14:creationId xmlns:p14="http://schemas.microsoft.com/office/powerpoint/2010/main" val="275699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Similarities and Differences Between </a:t>
            </a:r>
            <a:r>
              <a:rPr lang="en-US" dirty="0"/>
              <a:t>M</a:t>
            </a:r>
            <a:r>
              <a:rPr lang="en-US" dirty="0" smtClean="0"/>
              <a:t>en and Women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Sex is a biological definition based on physical characteristics.</a:t>
            </a:r>
          </a:p>
          <a:p>
            <a:r>
              <a:rPr lang="en-US" dirty="0" smtClean="0"/>
              <a:t>Gender is a social definition of what it means to be male or female in a particular culture.</a:t>
            </a:r>
          </a:p>
          <a:p>
            <a:r>
              <a:rPr lang="en-US" dirty="0" smtClean="0"/>
              <a:t>Males and females are similar in their overall genetic makeup.</a:t>
            </a:r>
          </a:p>
          <a:p>
            <a:r>
              <a:rPr lang="en-US" dirty="0" smtClean="0"/>
              <a:t>Male-female differences include size, age of onset of puberty, and life expectancy.</a:t>
            </a:r>
          </a:p>
          <a:p>
            <a:r>
              <a:rPr lang="en-US" dirty="0" smtClean="0"/>
              <a:t>Psychological differences include the greater tendencies for men to express physical aggression and to hold social power, and for women to form social connections.</a:t>
            </a:r>
            <a:endParaRPr lang="en-US" dirty="0"/>
          </a:p>
        </p:txBody>
      </p:sp>
    </p:spTree>
    <p:extLst>
      <p:ext uri="{BB962C8B-B14F-4D97-AF65-F5344CB8AC3E}">
        <p14:creationId xmlns:p14="http://schemas.microsoft.com/office/powerpoint/2010/main" val="2983951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Nature and Nurture</a:t>
            </a:r>
            <a:endParaRPr lang="en-US" dirty="0"/>
          </a:p>
        </p:txBody>
      </p:sp>
      <p:sp>
        <p:nvSpPr>
          <p:cNvPr id="3" name="Content Placeholder 2"/>
          <p:cNvSpPr>
            <a:spLocks noGrp="1"/>
          </p:cNvSpPr>
          <p:nvPr>
            <p:ph idx="1"/>
          </p:nvPr>
        </p:nvSpPr>
        <p:spPr/>
        <p:txBody>
          <a:bodyPr/>
          <a:lstStyle/>
          <a:p>
            <a:r>
              <a:rPr lang="en-US" dirty="0" smtClean="0"/>
              <a:t>Different sex chromosomes lead to differing concentrations of sex hormones.</a:t>
            </a:r>
          </a:p>
          <a:p>
            <a:r>
              <a:rPr lang="en-US" dirty="0" smtClean="0"/>
              <a:t>Gender roles vary depending on cultural expectations.</a:t>
            </a:r>
          </a:p>
          <a:p>
            <a:r>
              <a:rPr lang="en-US" dirty="0" smtClean="0"/>
              <a:t>Social learning theory: Children learn male and female behaviors through imitation and reinforcement.</a:t>
            </a:r>
          </a:p>
          <a:p>
            <a:r>
              <a:rPr lang="en-US" dirty="0" smtClean="0"/>
              <a:t>Gender schema theory: Children’s concepts of male and female influence their perceptions and behavior.</a:t>
            </a:r>
            <a:endParaRPr lang="en-US" dirty="0"/>
          </a:p>
        </p:txBody>
      </p:sp>
    </p:spTree>
    <p:extLst>
      <p:ext uri="{BB962C8B-B14F-4D97-AF65-F5344CB8AC3E}">
        <p14:creationId xmlns:p14="http://schemas.microsoft.com/office/powerpoint/2010/main" val="3982111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Stages of Human Sexual Response Cycle</a:t>
            </a:r>
            <a:endParaRPr lang="en-US" dirty="0"/>
          </a:p>
        </p:txBody>
      </p:sp>
      <p:sp>
        <p:nvSpPr>
          <p:cNvPr id="3" name="Content Placeholder 2"/>
          <p:cNvSpPr>
            <a:spLocks noGrp="1"/>
          </p:cNvSpPr>
          <p:nvPr>
            <p:ph idx="1"/>
          </p:nvPr>
        </p:nvSpPr>
        <p:spPr/>
        <p:txBody>
          <a:bodyPr/>
          <a:lstStyle/>
          <a:p>
            <a:r>
              <a:rPr lang="en-US" dirty="0" smtClean="0"/>
              <a:t>Excitement</a:t>
            </a:r>
          </a:p>
          <a:p>
            <a:r>
              <a:rPr lang="en-US" dirty="0" smtClean="0"/>
              <a:t>Plateau</a:t>
            </a:r>
          </a:p>
          <a:p>
            <a:r>
              <a:rPr lang="en-US" dirty="0" smtClean="0"/>
              <a:t>Orgasm</a:t>
            </a:r>
          </a:p>
          <a:p>
            <a:r>
              <a:rPr lang="en-US" dirty="0" smtClean="0"/>
              <a:t>Resolution: Males enter a refractory period in which renewed arousal and orgasm are impossible.</a:t>
            </a:r>
            <a:endParaRPr lang="en-US" dirty="0"/>
          </a:p>
        </p:txBody>
      </p:sp>
    </p:spTree>
    <p:extLst>
      <p:ext uri="{BB962C8B-B14F-4D97-AF65-F5344CB8AC3E}">
        <p14:creationId xmlns:p14="http://schemas.microsoft.com/office/powerpoint/2010/main" val="128447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 Hormones</a:t>
            </a:r>
            <a:endParaRPr lang="en-US" dirty="0"/>
          </a:p>
        </p:txBody>
      </p:sp>
      <p:sp>
        <p:nvSpPr>
          <p:cNvPr id="3" name="Content Placeholder 2"/>
          <p:cNvSpPr>
            <a:spLocks noGrp="1"/>
          </p:cNvSpPr>
          <p:nvPr>
            <p:ph idx="1"/>
          </p:nvPr>
        </p:nvSpPr>
        <p:spPr/>
        <p:txBody>
          <a:bodyPr/>
          <a:lstStyle/>
          <a:p>
            <a:r>
              <a:rPr lang="en-US" dirty="0" smtClean="0"/>
              <a:t>The main sex hormones are testosterone (greater in males) and the estrogens (greater in females).</a:t>
            </a:r>
          </a:p>
          <a:p>
            <a:r>
              <a:rPr lang="en-US" dirty="0" smtClean="0"/>
              <a:t>These hormones direct sexual development in the prenatal period; trigger development of sexual characteristics in adolescence; and help activate sexual behavior from puberty to late adulthood.</a:t>
            </a:r>
            <a:endParaRPr lang="en-US" dirty="0"/>
          </a:p>
        </p:txBody>
      </p:sp>
    </p:spTree>
    <p:extLst>
      <p:ext uri="{BB962C8B-B14F-4D97-AF65-F5344CB8AC3E}">
        <p14:creationId xmlns:p14="http://schemas.microsoft.com/office/powerpoint/2010/main" val="4244946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Sexual Disorders</a:t>
            </a:r>
            <a:endParaRPr lang="en-US" dirty="0"/>
          </a:p>
        </p:txBody>
      </p:sp>
      <p:sp>
        <p:nvSpPr>
          <p:cNvPr id="3" name="Content Placeholder 2"/>
          <p:cNvSpPr>
            <a:spLocks noGrp="1"/>
          </p:cNvSpPr>
          <p:nvPr>
            <p:ph idx="1"/>
          </p:nvPr>
        </p:nvSpPr>
        <p:spPr/>
        <p:txBody>
          <a:bodyPr/>
          <a:lstStyle/>
          <a:p>
            <a:r>
              <a:rPr lang="en-US" dirty="0" smtClean="0"/>
              <a:t>Impaired sexual arousal or function.</a:t>
            </a:r>
          </a:p>
          <a:p>
            <a:r>
              <a:rPr lang="en-US" dirty="0" smtClean="0"/>
              <a:t>Treatments include drugs and behavior therapy.</a:t>
            </a:r>
            <a:endParaRPr lang="en-US" dirty="0"/>
          </a:p>
        </p:txBody>
      </p:sp>
    </p:spTree>
    <p:extLst>
      <p:ext uri="{BB962C8B-B14F-4D97-AF65-F5344CB8AC3E}">
        <p14:creationId xmlns:p14="http://schemas.microsoft.com/office/powerpoint/2010/main" val="245876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Teenage </a:t>
            </a:r>
            <a:r>
              <a:rPr lang="en-US" dirty="0"/>
              <a:t>S</a:t>
            </a:r>
            <a:r>
              <a:rPr lang="en-US" dirty="0" smtClean="0"/>
              <a:t>exual </a:t>
            </a:r>
            <a:r>
              <a:rPr lang="en-US" dirty="0"/>
              <a:t>B</a:t>
            </a:r>
            <a:r>
              <a:rPr lang="en-US" dirty="0" smtClean="0"/>
              <a:t>ehaviors and Use of Contraceptives</a:t>
            </a:r>
            <a:endParaRPr lang="en-US" dirty="0"/>
          </a:p>
        </p:txBody>
      </p:sp>
      <p:sp>
        <p:nvSpPr>
          <p:cNvPr id="3" name="Content Placeholder 2"/>
          <p:cNvSpPr>
            <a:spLocks noGrp="1"/>
          </p:cNvSpPr>
          <p:nvPr>
            <p:ph idx="1"/>
          </p:nvPr>
        </p:nvSpPr>
        <p:spPr/>
        <p:txBody>
          <a:bodyPr/>
          <a:lstStyle/>
          <a:p>
            <a:r>
              <a:rPr lang="en-US" dirty="0" smtClean="0"/>
              <a:t>Ignorance of facts</a:t>
            </a:r>
          </a:p>
          <a:p>
            <a:r>
              <a:rPr lang="en-US" dirty="0" smtClean="0"/>
              <a:t>Guilt about sexual behavior</a:t>
            </a:r>
          </a:p>
          <a:p>
            <a:r>
              <a:rPr lang="en-US" dirty="0" smtClean="0"/>
              <a:t>Poor communication about options</a:t>
            </a:r>
          </a:p>
          <a:p>
            <a:r>
              <a:rPr lang="en-US" dirty="0" smtClean="0"/>
              <a:t>Alcohol use</a:t>
            </a:r>
          </a:p>
          <a:p>
            <a:r>
              <a:rPr lang="en-US" dirty="0" smtClean="0"/>
              <a:t>Media modeling of casual unsafe sex</a:t>
            </a:r>
          </a:p>
          <a:p>
            <a:pPr marL="137160" indent="0">
              <a:buNone/>
            </a:pPr>
            <a:endParaRPr lang="en-US" dirty="0"/>
          </a:p>
        </p:txBody>
      </p:sp>
    </p:spTree>
    <p:extLst>
      <p:ext uri="{BB962C8B-B14F-4D97-AF65-F5344CB8AC3E}">
        <p14:creationId xmlns:p14="http://schemas.microsoft.com/office/powerpoint/2010/main" val="858456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 </a:t>
            </a:r>
            <a:r>
              <a:rPr lang="en-US" dirty="0"/>
              <a:t>of Contraceptives</a:t>
            </a:r>
          </a:p>
        </p:txBody>
      </p:sp>
      <p:sp>
        <p:nvSpPr>
          <p:cNvPr id="3" name="Content Placeholder 2"/>
          <p:cNvSpPr>
            <a:spLocks noGrp="1"/>
          </p:cNvSpPr>
          <p:nvPr>
            <p:ph idx="1"/>
          </p:nvPr>
        </p:nvSpPr>
        <p:spPr/>
        <p:txBody>
          <a:bodyPr/>
          <a:lstStyle/>
          <a:p>
            <a:r>
              <a:rPr lang="en-US" dirty="0" smtClean="0"/>
              <a:t>Using condoms helps protect against most STDs (especially AIDS), but not those that are transmitted skin-to-skin.</a:t>
            </a:r>
          </a:p>
          <a:p>
            <a:r>
              <a:rPr lang="en-US" dirty="0" smtClean="0"/>
              <a:t>There are many different types of STDs which are products of the human’s body while fighting these </a:t>
            </a:r>
            <a:r>
              <a:rPr lang="en-US" dirty="0" smtClean="0"/>
              <a:t>diseases.</a:t>
            </a:r>
            <a:endParaRPr lang="en-US" dirty="0" smtClean="0"/>
          </a:p>
        </p:txBody>
      </p:sp>
    </p:spTree>
    <p:extLst>
      <p:ext uri="{BB962C8B-B14F-4D97-AF65-F5344CB8AC3E}">
        <p14:creationId xmlns:p14="http://schemas.microsoft.com/office/powerpoint/2010/main" val="3796004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Stimuli and Sexual Arousal</a:t>
            </a:r>
            <a:endParaRPr lang="en-US" dirty="0"/>
          </a:p>
        </p:txBody>
      </p:sp>
      <p:sp>
        <p:nvSpPr>
          <p:cNvPr id="3" name="Content Placeholder 2"/>
          <p:cNvSpPr>
            <a:spLocks noGrp="1"/>
          </p:cNvSpPr>
          <p:nvPr>
            <p:ph idx="1"/>
          </p:nvPr>
        </p:nvSpPr>
        <p:spPr/>
        <p:txBody>
          <a:bodyPr/>
          <a:lstStyle/>
          <a:p>
            <a:r>
              <a:rPr lang="en-US" dirty="0" smtClean="0"/>
              <a:t>Erotic material and other external stimuli can trigger sexual arousal in both men and women.</a:t>
            </a:r>
          </a:p>
          <a:p>
            <a:r>
              <a:rPr lang="en-US" dirty="0" smtClean="0"/>
              <a:t>Viewing sexually coercive </a:t>
            </a:r>
            <a:r>
              <a:rPr lang="en-US" dirty="0" smtClean="0"/>
              <a:t>material </a:t>
            </a:r>
            <a:r>
              <a:rPr lang="en-US" dirty="0" smtClean="0"/>
              <a:t>can lead to increased acceptance of violence toward women.</a:t>
            </a:r>
          </a:p>
          <a:p>
            <a:r>
              <a:rPr lang="en-US" dirty="0" smtClean="0"/>
              <a:t>Viewing sexually explicit materials can cause men to devalue their own partners.</a:t>
            </a:r>
          </a:p>
          <a:p>
            <a:r>
              <a:rPr lang="en-US" dirty="0" smtClean="0"/>
              <a:t>Imagined stimuli (fantasies) help trigger sexual arousal.</a:t>
            </a:r>
            <a:endParaRPr lang="en-US" dirty="0"/>
          </a:p>
        </p:txBody>
      </p:sp>
    </p:spTree>
    <p:extLst>
      <p:ext uri="{BB962C8B-B14F-4D97-AF65-F5344CB8AC3E}">
        <p14:creationId xmlns:p14="http://schemas.microsoft.com/office/powerpoint/2010/main" val="1170179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Sexual Orientation and the Current Research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About 3 or 4 percent of men and 1 or 2 percent of women are homosexual, and sexual orientation seems to be enduring</a:t>
            </a:r>
          </a:p>
          <a:p>
            <a:r>
              <a:rPr lang="en-US" dirty="0" smtClean="0"/>
              <a:t>There is no evidence that environmental factors influence sexual orientation.</a:t>
            </a:r>
          </a:p>
          <a:p>
            <a:r>
              <a:rPr lang="en-US" dirty="0" smtClean="0"/>
              <a:t>Evidence for biological influences on homosexuality comes from same-sex attraction in other species; gay-straight differences in brain characteristics and other traits; higher rates of homosexuality in certain families and among twins; and higher rates among individuals exposed to abnormal levels of hormones during critical periods of prenatal development.</a:t>
            </a:r>
            <a:endParaRPr lang="en-US" dirty="0"/>
          </a:p>
        </p:txBody>
      </p:sp>
    </p:spTree>
    <p:extLst>
      <p:ext uri="{BB962C8B-B14F-4D97-AF65-F5344CB8AC3E}">
        <p14:creationId xmlns:p14="http://schemas.microsoft.com/office/powerpoint/2010/main" val="3678373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Evolutionary Explanation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Evolutionary psychologists attempt to understand how natural selection has shaped behaviors found in all people.</a:t>
            </a:r>
          </a:p>
          <a:p>
            <a:r>
              <a:rPr lang="en-US" dirty="0" smtClean="0"/>
              <a:t>They reason that men’s more recreational attitude toward sex results from their ability to spread their genes widely by mating with many females, and women’s more relational approach to sex results from their need to incubate and nurse one infant at a time.</a:t>
            </a:r>
          </a:p>
          <a:p>
            <a:r>
              <a:rPr lang="en-US" dirty="0" smtClean="0"/>
              <a:t>Critics point out the problem in starting with an effect (male/female differences in sexuality) and working back to an explanation and suggest that cultural and social factors are being </a:t>
            </a:r>
            <a:r>
              <a:rPr lang="en-US" dirty="0" err="1" smtClean="0"/>
              <a:t>understimated</a:t>
            </a:r>
            <a:r>
              <a:rPr lang="en-US" dirty="0" smtClean="0"/>
              <a:t>.</a:t>
            </a:r>
            <a:endParaRPr lang="en-US" dirty="0"/>
          </a:p>
        </p:txBody>
      </p:sp>
    </p:spTree>
    <p:extLst>
      <p:ext uri="{BB962C8B-B14F-4D97-AF65-F5344CB8AC3E}">
        <p14:creationId xmlns:p14="http://schemas.microsoft.com/office/powerpoint/2010/main" val="224517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Gender and Sexuality</a:t>
            </a:r>
            <a:endParaRPr lang="en-US" dirty="0"/>
          </a:p>
        </p:txBody>
      </p:sp>
      <p:sp>
        <p:nvSpPr>
          <p:cNvPr id="3" name="Content Placeholder 2"/>
          <p:cNvSpPr>
            <a:spLocks noGrp="1"/>
          </p:cNvSpPr>
          <p:nvPr>
            <p:ph idx="1"/>
          </p:nvPr>
        </p:nvSpPr>
        <p:spPr/>
        <p:txBody>
          <a:bodyPr/>
          <a:lstStyle/>
          <a:p>
            <a:r>
              <a:rPr lang="en-US" dirty="0" smtClean="0"/>
              <a:t>Nature and nurture interact in the development of our gender-related traits and our mating behaviors.</a:t>
            </a:r>
          </a:p>
          <a:p>
            <a:r>
              <a:rPr lang="en-US" dirty="0" smtClean="0"/>
              <a:t>Only together can nature and nurture explain why human sexuality is the way it is.</a:t>
            </a:r>
            <a:endParaRPr lang="en-US" dirty="0"/>
          </a:p>
        </p:txBody>
      </p:sp>
    </p:spTree>
    <p:extLst>
      <p:ext uri="{BB962C8B-B14F-4D97-AF65-F5344CB8AC3E}">
        <p14:creationId xmlns:p14="http://schemas.microsoft.com/office/powerpoint/2010/main" val="202685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34</TotalTime>
  <Words>582</Words>
  <Application>Microsoft Office PowerPoint</Application>
  <PresentationFormat>On-screen Show (4:3)</PresentationFormat>
  <Paragraphs>48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Apex</vt:lpstr>
      <vt:lpstr>Gender and Sexuality</vt:lpstr>
      <vt:lpstr>Similarities and Differences Between Men and Women</vt:lpstr>
      <vt:lpstr>Nature and Nurture</vt:lpstr>
      <vt:lpstr>Stages of Human Sexual Response Cycle</vt:lpstr>
      <vt:lpstr>Sex Hormones</vt:lpstr>
      <vt:lpstr>Sexual Disorders</vt:lpstr>
      <vt:lpstr>Teenage Sexual Behaviors and Use of Contraceptives</vt:lpstr>
      <vt:lpstr>Use of Contraceptives</vt:lpstr>
      <vt:lpstr>Stimuli and Sexual Arousal</vt:lpstr>
      <vt:lpstr>Sexual Orientation and the Current Research</vt:lpstr>
      <vt:lpstr>Evolutionary Explanation</vt:lpstr>
      <vt:lpstr>Gender and Sexuality</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Gender and Sexuality</dc:title>
  <dc:creator>Christie</dc:creator>
  <cp:lastModifiedBy>Mark Wiseman</cp:lastModifiedBy>
  <cp:revision>8</cp:revision>
  <dcterms:created xsi:type="dcterms:W3CDTF">2011-10-18T18:21:25Z</dcterms:created>
  <dcterms:modified xsi:type="dcterms:W3CDTF">2012-10-25T12:58:34Z</dcterms:modified>
</cp:coreProperties>
</file>