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76" autoAdjust="0"/>
  </p:normalViewPr>
  <p:slideViewPr>
    <p:cSldViewPr>
      <p:cViewPr varScale="1">
        <p:scale>
          <a:sx n="87" d="100"/>
          <a:sy n="87" d="100"/>
        </p:scale>
        <p:origin x="-146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7000" y="0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966A36-9BDB-476F-AB5F-881BF337465F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7000" y="8772525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12503F-ACF4-4DAB-ACCE-6BC388E4C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8483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EC7AE7-05DC-4894-B66D-48BDC232CA8B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387850"/>
            <a:ext cx="5559425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7000" y="8772525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6128CF-503A-409C-8E99-2A29CAEC6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070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128CF-503A-409C-8E99-2A29CAEC67A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552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128CF-503A-409C-8E99-2A29CAEC67A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059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128CF-503A-409C-8E99-2A29CAEC67A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596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128CF-503A-409C-8E99-2A29CAEC67A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963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128CF-503A-409C-8E99-2A29CAEC67A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126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128CF-503A-409C-8E99-2A29CAEC67A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070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128CF-503A-409C-8E99-2A29CAEC67A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3801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128CF-503A-409C-8E99-2A29CAEC67A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0281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128CF-503A-409C-8E99-2A29CAEC67A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3432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128CF-503A-409C-8E99-2A29CAEC67A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6397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128CF-503A-409C-8E99-2A29CAEC67A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8072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128CF-503A-409C-8E99-2A29CAEC67A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0751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128CF-503A-409C-8E99-2A29CAEC67A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397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A311-22D6-4A23-818A-3245973DB93A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6F136-3B5F-4342-A5D4-E51B08E5AE4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A311-22D6-4A23-818A-3245973DB93A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6F136-3B5F-4342-A5D4-E51B08E5AE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A311-22D6-4A23-818A-3245973DB93A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6F136-3B5F-4342-A5D4-E51B08E5AE4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A311-22D6-4A23-818A-3245973DB93A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6F136-3B5F-4342-A5D4-E51B08E5AE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A311-22D6-4A23-818A-3245973DB93A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6F136-3B5F-4342-A5D4-E51B08E5AE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A311-22D6-4A23-818A-3245973DB93A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36F136-3B5F-4342-A5D4-E51B08E5AE4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A311-22D6-4A23-818A-3245973DB93A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6F136-3B5F-4342-A5D4-E51B08E5AE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A311-22D6-4A23-818A-3245973DB93A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536F136-3B5F-4342-A5D4-E51B08E5AE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B0FFA311-22D6-4A23-818A-3245973DB93A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6F136-3B5F-4342-A5D4-E51B08E5AE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A311-22D6-4A23-818A-3245973DB93A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6F136-3B5F-4342-A5D4-E51B08E5AE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A311-22D6-4A23-818A-3245973DB93A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6F136-3B5F-4342-A5D4-E51B08E5AE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0FFA311-22D6-4A23-818A-3245973DB93A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536F136-3B5F-4342-A5D4-E51B08E5AE40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MOTIVATION AND EMOTION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06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MOTIVATIONAL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Motivation is the energizing and directions of our behavior.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920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THREE KEY PERSPECTIVES OF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Drive-reduction theory: We feel motivated when pushed by a physiological need to reduce a drive (such as thirst), or when pulled by an incentive in our environment (ice cold drink).</a:t>
            </a:r>
          </a:p>
          <a:p>
            <a:r>
              <a:rPr lang="en-US" dirty="0" smtClean="0"/>
              <a:t>Arousal Theory: We also feel motivated to behave in ways that maintain arousal (for example, curiosity-driven behaviors).</a:t>
            </a:r>
          </a:p>
          <a:p>
            <a:r>
              <a:rPr lang="en-US" dirty="0" smtClean="0"/>
              <a:t>Maslow’s hierarchy of needs: Our levels of motivation form a pyramid shape. Lower-level needs (hunger, thirst, safety) must be met before we attend to higher-level needs (love, respect, self-actualization, meaning).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333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PHYSIOLOGICAL FACTORS PERTAINING TO HUNGER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Empty-stomach pangs and low levels of blood glucose motivate hunger.</a:t>
            </a:r>
          </a:p>
          <a:p>
            <a:r>
              <a:rPr lang="en-US" dirty="0" smtClean="0"/>
              <a:t>The brain’s hypothalamus is involved in hunger control.</a:t>
            </a:r>
          </a:p>
          <a:p>
            <a:r>
              <a:rPr lang="en-US" dirty="0" smtClean="0"/>
              <a:t>Appetite hormones heighten or reduce hunger.</a:t>
            </a:r>
          </a:p>
          <a:p>
            <a:r>
              <a:rPr lang="en-US" dirty="0" smtClean="0"/>
              <a:t>To maintain a stable weight (set point), the body adjusts its basal metabolic rate of energy use according to how much food we eat.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54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PSYCHOLOGICAL FACTORS THAT AFFECT OUR EATING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Our memory of when we last ate affects our expectation of when we should eat again.</a:t>
            </a:r>
          </a:p>
          <a:p>
            <a:r>
              <a:rPr lang="en-US" dirty="0" smtClean="0"/>
              <a:t>We universally prefer certain tastes (such as sweet and salty).</a:t>
            </a:r>
          </a:p>
          <a:p>
            <a:r>
              <a:rPr lang="en-US" dirty="0" smtClean="0"/>
              <a:t>We learn taste preferences from family and culture.</a:t>
            </a:r>
          </a:p>
          <a:p>
            <a:r>
              <a:rPr lang="en-US" dirty="0" smtClean="0"/>
              <a:t>Some taste aversions (such as to foods that have made us sick) have survival value.</a:t>
            </a:r>
          </a:p>
          <a:p>
            <a:r>
              <a:rPr lang="en-US" dirty="0" smtClean="0"/>
              <a:t>Cultural pressures, low self-esteem, negative emotions, and perhaps a genetic factor seem to interact with stressful life experiences to produce anorexia and bulimia.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376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OBESITY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Fat cells store a concentrated fuel reserve for our bodies-perfect for feast/famine times, but no longer adaptive.</a:t>
            </a:r>
          </a:p>
          <a:p>
            <a:r>
              <a:rPr lang="en-US" dirty="0" smtClean="0"/>
              <a:t>Genes influence the number and size of our fat cells and our body weight.</a:t>
            </a:r>
          </a:p>
          <a:p>
            <a:r>
              <a:rPr lang="en-US" dirty="0" smtClean="0"/>
              <a:t>Weight loss challenges: The size but not the number of fat cells is reduced by a diet, fat cells require less energy than muscle cells to maintain, and metabolism decreases (and hunger increases) when body weight drops.</a:t>
            </a:r>
          </a:p>
          <a:p>
            <a:r>
              <a:rPr lang="en-US" dirty="0" smtClean="0"/>
              <a:t>Ways to increase odds of success: Reduce exposure to food cues, boost energy  use through exercise, set realistic goals, and make a lifelong change in eating patterns.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09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NEED TO BELONG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Social bonds boosted our ancestors’ chances for survival.</a:t>
            </a:r>
          </a:p>
          <a:p>
            <a:r>
              <a:rPr lang="en-US" dirty="0" smtClean="0"/>
              <a:t>When shunned by others, people suffer from stress and depression and may engage in self-defeating or antisocial behavior.</a:t>
            </a:r>
          </a:p>
          <a:p>
            <a:r>
              <a:rPr lang="en-US" dirty="0" smtClean="0"/>
              <a:t>Those who are socially secure in their relationships tend to be healthier and happier.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847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COMPONENTS AND THEORIES OF EMOTION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Emotion: whole body response involving physiological arousal, expressive behaviors, and conscious experience.</a:t>
            </a:r>
          </a:p>
          <a:p>
            <a:r>
              <a:rPr lang="en-US" dirty="0" smtClean="0"/>
              <a:t>James-Lange-Theory: Emotional feelings follow our body’s response to the emotion-arousing stimuli. (Our heart pounds, then we feel fear.)</a:t>
            </a:r>
          </a:p>
          <a:p>
            <a:r>
              <a:rPr lang="en-US" dirty="0" smtClean="0"/>
              <a:t>Cannon-Bard Theory: Our body responds to emotion at the same time that we experience that emotion. (Neither one causes the other).</a:t>
            </a:r>
          </a:p>
          <a:p>
            <a:r>
              <a:rPr lang="en-US" dirty="0" smtClean="0"/>
              <a:t>Two Factor Theory: Emotions involve physical arousal (pounding heart), which is given a cognitive label (“I’m afraid”)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2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BODILY CHANGES </a:t>
            </a:r>
            <a:r>
              <a:rPr lang="en-US" smtClean="0"/>
              <a:t>THAT </a:t>
            </a:r>
            <a:r>
              <a:rPr lang="en-US" smtClean="0"/>
              <a:t>ACCOMPANY </a:t>
            </a:r>
            <a:r>
              <a:rPr lang="en-US" dirty="0" smtClean="0"/>
              <a:t>EMOTIONS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Our autonomic nervous system controls the body changes that accompany emotions.</a:t>
            </a:r>
          </a:p>
          <a:p>
            <a:r>
              <a:rPr lang="en-US" dirty="0" smtClean="0"/>
              <a:t>The large-scale body changes that accompany sexual arousal, fear, and anger are very similar (increased perspiration, breathing, and heart rate), though they feel different.</a:t>
            </a:r>
          </a:p>
          <a:p>
            <a:r>
              <a:rPr lang="en-US" dirty="0" smtClean="0"/>
              <a:t>The small-scale body changes are different. For example, fear stimulates different facial muscles than joy does.</a:t>
            </a:r>
          </a:p>
          <a:p>
            <a:r>
              <a:rPr lang="en-US" dirty="0" smtClean="0"/>
              <a:t>Emotions use different circuits in the brain. For example, greater activity in the left frontal lobe signals positive rather than negative moods.</a:t>
            </a:r>
          </a:p>
          <a:p>
            <a:r>
              <a:rPr lang="en-US" dirty="0" smtClean="0"/>
              <a:t>Polygraphs (lie detectors) attempt to measure physical evidence of emotions, but they are not accurate enough to justify widespread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200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INTERACTION BETWEEN THOUGHT AND FEELING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Zajonc</a:t>
            </a:r>
            <a:r>
              <a:rPr lang="en-US" dirty="0" smtClean="0"/>
              <a:t> and </a:t>
            </a:r>
            <a:r>
              <a:rPr lang="en-US" dirty="0" err="1" smtClean="0"/>
              <a:t>LeDoux</a:t>
            </a:r>
            <a:r>
              <a:rPr lang="en-US" dirty="0" smtClean="0"/>
              <a:t> showed that simple emotions (such as likes, dislikes, and fears) may occur instantly, without conscious appraisal. Such responses are difficult to change by thinking.</a:t>
            </a:r>
          </a:p>
          <a:p>
            <a:r>
              <a:rPr lang="en-US" dirty="0" smtClean="0"/>
              <a:t>Lazarus, </a:t>
            </a:r>
            <a:r>
              <a:rPr lang="en-US" dirty="0" err="1" smtClean="0"/>
              <a:t>Schachter</a:t>
            </a:r>
            <a:r>
              <a:rPr lang="en-US" dirty="0" smtClean="0"/>
              <a:t>, and Singer found that conscious appraisal and labeling are key parts of more complex emotions (moods, hatred, and love). These emotions are therefore more open to change by thinking.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82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NONVERBAL EXPRESSIONS OF EMOTION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Facial expressions, such as those of happiness and fear, are roughly similar all over the world.</a:t>
            </a:r>
          </a:p>
          <a:p>
            <a:r>
              <a:rPr lang="en-US" dirty="0" smtClean="0"/>
              <a:t>The meaning of gestures varies by culture.</a:t>
            </a:r>
          </a:p>
          <a:p>
            <a:r>
              <a:rPr lang="en-US" dirty="0" smtClean="0"/>
              <a:t>Expressions communicate emotion to others but also amplify the feelings we experience (facial feedback effect).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428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CAUSES AND CONSEQUENCES OF ANGER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Anger is caused by frustrating or insulting events that we interpret as willful, unjustified, and avoidable.</a:t>
            </a:r>
          </a:p>
          <a:p>
            <a:r>
              <a:rPr lang="en-US" dirty="0" smtClean="0"/>
              <a:t>Venting our anger (catharsis) may be temporally calming, but expressing anger can actually make us angrier.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00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CAUSES AND CONSEQUENCES OF HAPPINESS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Good moods boost our perception of the world, ability to think creatively, health, energy levels, and willingness to help others (the feel-good, do-good phenomenon).</a:t>
            </a:r>
          </a:p>
          <a:p>
            <a:r>
              <a:rPr lang="en-US" dirty="0" smtClean="0"/>
              <a:t>Even significantly good or bad events don’t usually change happiness levels for long.</a:t>
            </a:r>
          </a:p>
          <a:p>
            <a:r>
              <a:rPr lang="en-US" dirty="0" smtClean="0"/>
              <a:t>Our happiness level depends on our comparisons with our own experiences, including recent ones (the adaptation-level phenomenon), and on our comparisons with others (relative deprivation).</a:t>
            </a:r>
          </a:p>
          <a:p>
            <a:r>
              <a:rPr lang="en-US" dirty="0" smtClean="0"/>
              <a:t>Tips for increasing happiness levels: Act happy, seek meaningful work and leisure, exercise, sleep enough, nurture friendships, and focus beyond the self.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80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57</TotalTime>
  <Words>923</Words>
  <Application>Microsoft Office PowerPoint</Application>
  <PresentationFormat>On-screen Show (4:3)</PresentationFormat>
  <Paragraphs>66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Technic</vt:lpstr>
      <vt:lpstr>MOTIVATION AND EMOTION</vt:lpstr>
      <vt:lpstr>MOTIVATIONAL CONCEPTS</vt:lpstr>
      <vt:lpstr>THREE KEY PERSPECTIVES OF MOTIVATION</vt:lpstr>
      <vt:lpstr>PHYSIOLOGICAL FACTORS PERTAINING TO HUNGER</vt:lpstr>
      <vt:lpstr>PSYCHOLOGICAL FACTORS THAT AFFECT OUR EATING</vt:lpstr>
      <vt:lpstr>OBESITY</vt:lpstr>
      <vt:lpstr>THE NEED TO BELONG</vt:lpstr>
      <vt:lpstr>COMPONENTS AND THEORIES OF EMOTION</vt:lpstr>
      <vt:lpstr>BODILY CHANGES THAT ACCOMPANY EMOTIONS</vt:lpstr>
      <vt:lpstr>THE INTERACTION BETWEEN THOUGHT AND FEELING</vt:lpstr>
      <vt:lpstr>NONVERBAL EXPRESSIONS OF EMOTION</vt:lpstr>
      <vt:lpstr>CAUSES AND CONSEQUENCES OF ANGER</vt:lpstr>
      <vt:lpstr>CAUSES AND CONSEQUENCES OF HAPPINESS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MOTIVATION AND EMOTION</dc:title>
  <dc:creator>Christie</dc:creator>
  <cp:lastModifiedBy>Christie</cp:lastModifiedBy>
  <cp:revision>8</cp:revision>
  <cp:lastPrinted>2011-10-25T15:49:23Z</cp:lastPrinted>
  <dcterms:created xsi:type="dcterms:W3CDTF">2011-10-25T14:53:40Z</dcterms:created>
  <dcterms:modified xsi:type="dcterms:W3CDTF">2011-10-25T16:40:01Z</dcterms:modified>
</cp:coreProperties>
</file>