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342" r:id="rId2"/>
    <p:sldId id="343" r:id="rId3"/>
    <p:sldId id="370" r:id="rId4"/>
    <p:sldId id="374" r:id="rId5"/>
    <p:sldId id="402" r:id="rId6"/>
    <p:sldId id="376" r:id="rId7"/>
    <p:sldId id="377" r:id="rId8"/>
    <p:sldId id="378" r:id="rId9"/>
    <p:sldId id="371" r:id="rId10"/>
    <p:sldId id="379" r:id="rId11"/>
    <p:sldId id="380" r:id="rId12"/>
    <p:sldId id="381" r:id="rId13"/>
    <p:sldId id="382" r:id="rId14"/>
    <p:sldId id="383" r:id="rId15"/>
    <p:sldId id="372" r:id="rId16"/>
    <p:sldId id="384" r:id="rId17"/>
    <p:sldId id="385" r:id="rId18"/>
    <p:sldId id="386" r:id="rId19"/>
    <p:sldId id="387" r:id="rId20"/>
    <p:sldId id="388" r:id="rId21"/>
    <p:sldId id="373" r:id="rId22"/>
    <p:sldId id="389" r:id="rId23"/>
    <p:sldId id="390" r:id="rId24"/>
    <p:sldId id="391" r:id="rId25"/>
    <p:sldId id="392" r:id="rId26"/>
    <p:sldId id="393" r:id="rId27"/>
    <p:sldId id="394" r:id="rId28"/>
    <p:sldId id="395" r:id="rId29"/>
    <p:sldId id="396" r:id="rId30"/>
    <p:sldId id="397" r:id="rId31"/>
    <p:sldId id="398" r:id="rId32"/>
    <p:sldId id="399" r:id="rId33"/>
    <p:sldId id="400" r:id="rId34"/>
    <p:sldId id="401" r:id="rId3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3727">
          <p15:clr>
            <a:srgbClr val="A4A3A4"/>
          </p15:clr>
        </p15:guide>
        <p15:guide id="2" orient="horz" pos="934">
          <p15:clr>
            <a:srgbClr val="A4A3A4"/>
          </p15:clr>
        </p15:guide>
        <p15:guide id="3" orient="horz" pos="1382">
          <p15:clr>
            <a:srgbClr val="A4A3A4"/>
          </p15:clr>
        </p15:guide>
        <p15:guide id="4" orient="horz" pos="1164">
          <p15:clr>
            <a:srgbClr val="A4A3A4"/>
          </p15:clr>
        </p15:guide>
        <p15:guide id="5" orient="horz" pos="3583">
          <p15:clr>
            <a:srgbClr val="A4A3A4"/>
          </p15:clr>
        </p15:guide>
        <p15:guide id="6" pos="360">
          <p15:clr>
            <a:srgbClr val="A4A3A4"/>
          </p15:clr>
        </p15:guide>
        <p15:guide id="7" pos="2879">
          <p15:clr>
            <a:srgbClr val="A4A3A4"/>
          </p15:clr>
        </p15:guide>
        <p15:guide id="8" pos="5401">
          <p15:clr>
            <a:srgbClr val="A4A3A4"/>
          </p15:clr>
        </p15:guide>
        <p15:guide id="9" pos="807">
          <p15:clr>
            <a:srgbClr val="A4A3A4"/>
          </p15:clr>
        </p15:guide>
        <p15:guide id="10" pos="4952">
          <p15:clr>
            <a:srgbClr val="A4A3A4"/>
          </p15:clr>
        </p15:guide>
        <p15:guide id="11" pos="1484">
          <p15:clr>
            <a:srgbClr val="A4A3A4"/>
          </p15:clr>
        </p15:guide>
        <p15:guide id="12" pos="4274">
          <p15:clr>
            <a:srgbClr val="A4A3A4"/>
          </p15:clr>
        </p15:guide>
        <p15:guide id="13" pos="270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33"/>
    <a:srgbClr val="57585A"/>
    <a:srgbClr val="E6E6E6"/>
    <a:srgbClr val="DA0000"/>
    <a:srgbClr val="990000"/>
    <a:srgbClr val="CC6600"/>
    <a:srgbClr val="75319B"/>
    <a:srgbClr val="0084B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86" autoAdjust="0"/>
    <p:restoredTop sz="86219" autoAdjust="0"/>
  </p:normalViewPr>
  <p:slideViewPr>
    <p:cSldViewPr snapToGrid="0">
      <p:cViewPr varScale="1">
        <p:scale>
          <a:sx n="60" d="100"/>
          <a:sy n="60" d="100"/>
        </p:scale>
        <p:origin x="1627" y="48"/>
      </p:cViewPr>
      <p:guideLst>
        <p:guide orient="horz" pos="3727"/>
        <p:guide orient="horz" pos="934"/>
        <p:guide orient="horz" pos="1382"/>
        <p:guide orient="horz" pos="1164"/>
        <p:guide orient="horz" pos="3583"/>
        <p:guide pos="360"/>
        <p:guide pos="2879"/>
        <p:guide pos="5401"/>
        <p:guide pos="807"/>
        <p:guide pos="4952"/>
        <p:guide pos="1484"/>
        <p:guide pos="4274"/>
        <p:guide pos="2705"/>
      </p:guideLst>
    </p:cSldViewPr>
  </p:slideViewPr>
  <p:notesTextViewPr>
    <p:cViewPr>
      <p:scale>
        <a:sx n="100" d="100"/>
        <a:sy n="100" d="100"/>
      </p:scale>
      <p:origin x="0" y="0"/>
    </p:cViewPr>
  </p:notesTextViewPr>
  <p:sorterViewPr>
    <p:cViewPr>
      <p:scale>
        <a:sx n="50" d="100"/>
        <a:sy n="5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51C22F19-A863-41C0-A0BD-0D13BA402F1A}" type="datetimeFigureOut">
              <a:rPr lang="en-US"/>
              <a:pPr>
                <a:defRPr/>
              </a:pPr>
              <a:t>12/29/2013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94DA809-B4BF-442A-86A7-F60D7DB553C7}" type="slidenum">
              <a:rPr lang="en-US"/>
              <a:pPr/>
              <a:t>‹#›</a:t>
            </a:fld>
            <a:endParaRPr lang="en-US"/>
          </a:p>
        </p:txBody>
      </p:sp>
    </p:spTree>
    <p:extLst>
      <p:ext uri="{BB962C8B-B14F-4D97-AF65-F5344CB8AC3E}">
        <p14:creationId xmlns:p14="http://schemas.microsoft.com/office/powerpoint/2010/main" val="39591009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How Do Psychologists Provide Therapy?</a:t>
            </a:r>
          </a:p>
          <a:p>
            <a:r>
              <a:rPr lang="en-US" smtClean="0"/>
              <a:t>What Different Types of Psychotherapies Are Used?</a:t>
            </a:r>
          </a:p>
          <a:p>
            <a:r>
              <a:rPr lang="en-US" smtClean="0"/>
              <a:t>What Are Biological Therapies?</a:t>
            </a:r>
          </a:p>
          <a:p>
            <a:r>
              <a:rPr lang="en-US" smtClean="0"/>
              <a:t>How Are Specific Disorders Treated?</a:t>
            </a:r>
          </a:p>
          <a:p>
            <a:endParaRPr lang="en-US" smtClean="0"/>
          </a:p>
          <a:p>
            <a:r>
              <a:rPr lang="en-US" smtClean="0"/>
              <a:t>Note about the image on this slide: Both medication and behavioral treatments reduce abnormal activity in the basal ganglia associated with obsessive-compulsive disorder.</a:t>
            </a:r>
          </a:p>
        </p:txBody>
      </p:sp>
      <p:sp>
        <p:nvSpPr>
          <p:cNvPr id="41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DAF71C0-A217-4919-8810-123617F1E8F4}" type="slidenum">
              <a:rPr lang="en-US"/>
              <a:pPr eaLnBrk="1" hangingPunct="1"/>
              <a:t>1</a:t>
            </a:fld>
            <a:endParaRPr lang="en-US"/>
          </a:p>
        </p:txBody>
      </p:sp>
    </p:spTree>
    <p:extLst>
      <p:ext uri="{BB962C8B-B14F-4D97-AF65-F5344CB8AC3E}">
        <p14:creationId xmlns:p14="http://schemas.microsoft.com/office/powerpoint/2010/main" val="16964438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LO1: Summarize the core principle and steps of evidence-based practice in psychotherapy, apply the steps to an example case.</a:t>
            </a:r>
          </a:p>
          <a:p>
            <a:r>
              <a:rPr lang="en-US" smtClean="0"/>
              <a:t>LO2: Differentiate the training/licensure required for, and types of care offered by, psychiatrists, clinical psychologists, counselors, hypnotherapists, and life coaches.</a:t>
            </a:r>
          </a:p>
          <a:p>
            <a:endParaRPr lang="en-US" smtClean="0"/>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9A01476-08EE-4358-8B89-CC4D1C330918}" type="slidenum">
              <a:rPr lang="en-US"/>
              <a:pPr eaLnBrk="1" hangingPunct="1"/>
              <a:t>2</a:t>
            </a:fld>
            <a:endParaRPr lang="en-US"/>
          </a:p>
        </p:txBody>
      </p:sp>
    </p:spTree>
    <p:extLst>
      <p:ext uri="{BB962C8B-B14F-4D97-AF65-F5344CB8AC3E}">
        <p14:creationId xmlns:p14="http://schemas.microsoft.com/office/powerpoint/2010/main" val="1135141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171450" indent="-171450">
              <a:buFont typeface="Arial" pitchFamily="34" charset="0"/>
              <a:buChar char="•"/>
              <a:defRPr/>
            </a:pPr>
            <a:r>
              <a:rPr lang="en-US" dirty="0" smtClean="0"/>
              <a:t>Psychotherapy is the use of conversation between a therapist and one or more clients to improve symptoms of psychological disorder. This distinguishes psychotherapy or “talk therapy” from biological approaches. A variety of licensed professionals can perform psychotherapy; in many states only MDs can use biological approaches.</a:t>
            </a:r>
          </a:p>
          <a:p>
            <a:pPr marL="171450" indent="-171450">
              <a:buFont typeface="Arial" pitchFamily="34" charset="0"/>
              <a:buChar char="•"/>
              <a:defRPr/>
            </a:pPr>
            <a:endParaRPr lang="en-US" dirty="0" smtClean="0"/>
          </a:p>
          <a:p>
            <a:pPr marL="171450" indent="-171450">
              <a:buFont typeface="Arial" pitchFamily="34" charset="0"/>
              <a:buChar char="•"/>
              <a:defRPr/>
            </a:pPr>
            <a:r>
              <a:rPr lang="en-US" dirty="0" smtClean="0"/>
              <a:t>One-on-one therapy typically involves hour-long meetings between therapist and client, with treatment anywhere from a few weeks to several years. Therapists can also work with groups of clients, especially when clients can learn from each other’s experience or provide mutual support, or with couples or families. Online therapy is also becoming increasingly popular, and studies suggest that it can be quite effective.  </a:t>
            </a:r>
          </a:p>
          <a:p>
            <a:pPr>
              <a:defRPr/>
            </a:pPr>
            <a:endParaRPr lang="en-US" dirty="0"/>
          </a:p>
        </p:txBody>
      </p:sp>
      <p:sp>
        <p:nvSpPr>
          <p:cNvPr id="44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FE8B283-9550-4775-B05F-CD75A69CF14B}" type="slidenum">
              <a:rPr lang="en-US"/>
              <a:pPr eaLnBrk="1" hangingPunct="1"/>
              <a:t>3</a:t>
            </a:fld>
            <a:endParaRPr lang="en-US"/>
          </a:p>
        </p:txBody>
      </p:sp>
    </p:spTree>
    <p:extLst>
      <p:ext uri="{BB962C8B-B14F-4D97-AF65-F5344CB8AC3E}">
        <p14:creationId xmlns:p14="http://schemas.microsoft.com/office/powerpoint/2010/main" val="10590778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171450" indent="-171450">
              <a:buFont typeface="Arial" pitchFamily="34" charset="0"/>
              <a:buChar char="•"/>
              <a:defRPr/>
            </a:pPr>
            <a:r>
              <a:rPr lang="en-US" dirty="0" smtClean="0"/>
              <a:t>A “psychologist” has obtained an advanced degree (masters or doctoral) in psychology. Not all psychologists are qualified to practice as psychotherapists. Many Psychology PhDs are trained primarily for research. At the doctoral level, those with a PhD in Clinical Psychology completed a program that includes both extensive research training and clinical training. In some states, licensed clinical psychologists may also obtain extensive added training, allowing them to prescribe medications.</a:t>
            </a:r>
          </a:p>
          <a:p>
            <a:pPr marL="171450" indent="-171450">
              <a:buFont typeface="Arial" pitchFamily="34" charset="0"/>
              <a:buChar char="•"/>
              <a:defRPr/>
            </a:pPr>
            <a:endParaRPr lang="en-US" dirty="0" smtClean="0"/>
          </a:p>
          <a:p>
            <a:pPr marL="171450" indent="-171450">
              <a:buFont typeface="Arial" pitchFamily="34" charset="0"/>
              <a:buChar char="•"/>
              <a:defRPr/>
            </a:pPr>
            <a:r>
              <a:rPr lang="en-US" dirty="0" smtClean="0"/>
              <a:t>Some programs, typically offered by private professional schools rather than research universities, offer a Doctor of Psychology or “</a:t>
            </a:r>
            <a:r>
              <a:rPr lang="en-US" dirty="0" err="1" smtClean="0"/>
              <a:t>PsyD</a:t>
            </a:r>
            <a:r>
              <a:rPr lang="en-US" dirty="0" smtClean="0"/>
              <a:t>” degree. These programs teach students to be informed consumers of psychology research, but conducting research is not emphasized. Instead, the emphasis is strongly on clinical practice. While PhD degree rates (including “pure” research as well as clinical degrees) have been fairly constant in the last 20 years, </a:t>
            </a:r>
            <a:r>
              <a:rPr lang="en-US" dirty="0" err="1" smtClean="0"/>
              <a:t>PsyD</a:t>
            </a:r>
            <a:r>
              <a:rPr lang="en-US" dirty="0" smtClean="0"/>
              <a:t> programs have become increasingly popular. </a:t>
            </a:r>
          </a:p>
          <a:p>
            <a:pPr>
              <a:defRPr/>
            </a:pPr>
            <a:endParaRPr lang="en-US" dirty="0"/>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1151AA2-346B-4D0F-AC49-4095A640CADA}" type="slidenum">
              <a:rPr lang="en-US"/>
              <a:pPr eaLnBrk="1" hangingPunct="1"/>
              <a:t>4</a:t>
            </a:fld>
            <a:endParaRPr lang="en-US"/>
          </a:p>
        </p:txBody>
      </p:sp>
    </p:spTree>
    <p:extLst>
      <p:ext uri="{BB962C8B-B14F-4D97-AF65-F5344CB8AC3E}">
        <p14:creationId xmlns:p14="http://schemas.microsoft.com/office/powerpoint/2010/main" val="31381080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171450" indent="-171450">
              <a:buFont typeface="Arial" pitchFamily="34" charset="0"/>
              <a:buChar char="•"/>
              <a:defRPr/>
            </a:pPr>
            <a:r>
              <a:rPr lang="en-US" dirty="0" smtClean="0"/>
              <a:t>A variety of Master’s degrees also train one to practice psychotherapy, including the Masters in Social Work (MSW), in Family and Child Counseling (MFCC), some Masters in Psychology, and the Master of Divinity (</a:t>
            </a:r>
            <a:r>
              <a:rPr lang="en-US" dirty="0" err="1" smtClean="0"/>
              <a:t>MDiv</a:t>
            </a:r>
            <a:r>
              <a:rPr lang="en-US" dirty="0" smtClean="0"/>
              <a:t>). While only a third of those who graduate with a Bachelor’s Degree in Psychology are able to work directly in the mental health field, more than 70% of those with Masters in Psychology do so. </a:t>
            </a:r>
          </a:p>
          <a:p>
            <a:pPr marL="171450" indent="-171450">
              <a:buFont typeface="Arial" pitchFamily="34" charset="0"/>
              <a:buChar char="•"/>
              <a:defRPr/>
            </a:pPr>
            <a:endParaRPr lang="en-US" dirty="0" smtClean="0"/>
          </a:p>
          <a:p>
            <a:pPr marL="171450" indent="-171450">
              <a:buFont typeface="Arial" pitchFamily="34" charset="0"/>
              <a:buChar char="•"/>
              <a:defRPr/>
            </a:pPr>
            <a:r>
              <a:rPr lang="en-US" dirty="0" smtClean="0"/>
              <a:t>The term “counselor” is often used to refer to Master’s level practitioners who are trained to provide psychotherapy for mood, anxiety, and personality disorders, as well as martial/family issues, substance use problems, and other forms of counseling, but who are not qualified to treat severe psychiatric disorders such as schizophrenia.  </a:t>
            </a:r>
          </a:p>
          <a:p>
            <a:pPr>
              <a:defRPr/>
            </a:pPr>
            <a:endParaRPr lang="en-US" dirty="0"/>
          </a:p>
        </p:txBody>
      </p:sp>
      <p:sp>
        <p:nvSpPr>
          <p:cNvPr id="460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F9655B4-7411-49A5-BA5B-93B1911F041C}" type="slidenum">
              <a:rPr lang="en-US"/>
              <a:pPr eaLnBrk="1" hangingPunct="1"/>
              <a:t>5</a:t>
            </a:fld>
            <a:endParaRPr lang="en-US"/>
          </a:p>
        </p:txBody>
      </p:sp>
    </p:spTree>
    <p:extLst>
      <p:ext uri="{BB962C8B-B14F-4D97-AF65-F5344CB8AC3E}">
        <p14:creationId xmlns:p14="http://schemas.microsoft.com/office/powerpoint/2010/main" val="39644036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171450" indent="-171450">
              <a:buFont typeface="Arial" pitchFamily="34" charset="0"/>
              <a:buChar char="•"/>
              <a:defRPr/>
            </a:pPr>
            <a:r>
              <a:rPr lang="en-US" dirty="0" smtClean="0"/>
              <a:t>Hypnotherapists and life coaches seek to assist people with some of the same issues as counselors. Some licensed counselors use hypnotherapy in their practice, but most states do not require a license to perform this type of therapy. Life coaches, who seek to help people improve their performance and quality of life, also are not regulated or licensed by any state, although both hypnotherapists and life coaches may voluntarily register with professional organizations. While both hypnotherapists and life coaches may offer some valuable skills, there is little scientific research on their effectiveness, and the lack of standardized training or certification is a concern.</a:t>
            </a:r>
          </a:p>
          <a:p>
            <a:pPr>
              <a:defRPr/>
            </a:pPr>
            <a:endParaRPr lang="en-US" dirty="0"/>
          </a:p>
        </p:txBody>
      </p:sp>
      <p:sp>
        <p:nvSpPr>
          <p:cNvPr id="471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6178EFA-BCB8-4396-9FAD-EF6045B78BBE}" type="slidenum">
              <a:rPr lang="en-US"/>
              <a:pPr eaLnBrk="1" hangingPunct="1"/>
              <a:t>6</a:t>
            </a:fld>
            <a:endParaRPr lang="en-US"/>
          </a:p>
        </p:txBody>
      </p:sp>
    </p:spTree>
    <p:extLst>
      <p:ext uri="{BB962C8B-B14F-4D97-AF65-F5344CB8AC3E}">
        <p14:creationId xmlns:p14="http://schemas.microsoft.com/office/powerpoint/2010/main" val="38893013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171450" indent="-171450">
              <a:buFont typeface="Arial" pitchFamily="34" charset="0"/>
              <a:buChar char="•"/>
              <a:defRPr/>
            </a:pPr>
            <a:r>
              <a:rPr lang="en-US" dirty="0" smtClean="0"/>
              <a:t>As in the medical field, there is tension between practitioners and researchers who emphasize the need to use treatment methods supported by empirical science, and practitioners who prefer to determine treatment based upon tradition, personal experience, and instincts. Evidence-Based Practice seeks to integrate these approaches, providing scientifically valid treatments while also considering the experience and values of the therapist and client. </a:t>
            </a:r>
          </a:p>
          <a:p>
            <a:pPr>
              <a:defRPr/>
            </a:pPr>
            <a:endParaRPr lang="en-US" dirty="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ABE13C0-F1D3-4A95-8841-A661140AFE86}" type="slidenum">
              <a:rPr lang="en-US"/>
              <a:pPr eaLnBrk="1" hangingPunct="1"/>
              <a:t>7</a:t>
            </a:fld>
            <a:endParaRPr lang="en-US"/>
          </a:p>
        </p:txBody>
      </p:sp>
    </p:spTree>
    <p:extLst>
      <p:ext uri="{BB962C8B-B14F-4D97-AF65-F5344CB8AC3E}">
        <p14:creationId xmlns:p14="http://schemas.microsoft.com/office/powerpoint/2010/main" val="12092947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smtClean="0"/>
              <a:t>The five steps of EBP require that the therapist review and critically evaluate the available science on a problem, and then tailor the application of the science to the specific details of the case, and the values and needs of the client. In the EBP the therapist also evaluates treatment effectiveness periodically, making changes to the treatment plan as needed.  </a:t>
            </a:r>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BD52349-E1EF-4609-BE72-4E5D7583705D}" type="slidenum">
              <a:rPr lang="en-US"/>
              <a:pPr eaLnBrk="1" hangingPunct="1"/>
              <a:t>8</a:t>
            </a:fld>
            <a:endParaRPr lang="en-US"/>
          </a:p>
        </p:txBody>
      </p:sp>
    </p:spTree>
    <p:extLst>
      <p:ext uri="{BB962C8B-B14F-4D97-AF65-F5344CB8AC3E}">
        <p14:creationId xmlns:p14="http://schemas.microsoft.com/office/powerpoint/2010/main" val="19494477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defRPr/>
            </a:pPr>
            <a:r>
              <a:rPr lang="en-US" dirty="0" smtClean="0"/>
              <a:t>LO3: Analyze the key principles of psychoanalytic, humanistic, behavioral, and cognitive psychotherapy techniques, and link these principles to major movements in the history of psychology research.</a:t>
            </a:r>
          </a:p>
          <a:p>
            <a:pPr>
              <a:defRPr/>
            </a:pPr>
            <a:endParaRPr lang="en-US" dirty="0" smtClean="0"/>
          </a:p>
          <a:p>
            <a:pPr marL="171450" indent="-171450">
              <a:buFont typeface="Arial" pitchFamily="34" charset="0"/>
              <a:buChar char="•"/>
              <a:defRPr/>
            </a:pPr>
            <a:r>
              <a:rPr lang="en-US" dirty="0" smtClean="0"/>
              <a:t>Approaches to psychotherapy reflect four main traditions, each of which reflects a different movement in the history of psychology, and prescribes a distinct approach to treatment. While individual therapists often develop a distinct approach integrating several of these traditions, many are trained primarily in one tradition. </a:t>
            </a:r>
          </a:p>
          <a:p>
            <a:pPr>
              <a:defRPr/>
            </a:pPr>
            <a:endParaRPr lang="en-US" dirty="0" smtClean="0"/>
          </a:p>
          <a:p>
            <a:pPr>
              <a:defRPr/>
            </a:pPr>
            <a:endParaRPr lang="en-US" dirty="0" smtClean="0"/>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31FB5BA-024D-4505-B920-102660BA8263}" type="slidenum">
              <a:rPr lang="en-US"/>
              <a:pPr eaLnBrk="1" hangingPunct="1"/>
              <a:t>9</a:t>
            </a:fld>
            <a:endParaRPr lang="en-US"/>
          </a:p>
        </p:txBody>
      </p:sp>
    </p:spTree>
    <p:extLst>
      <p:ext uri="{BB962C8B-B14F-4D97-AF65-F5344CB8AC3E}">
        <p14:creationId xmlns:p14="http://schemas.microsoft.com/office/powerpoint/2010/main" val="40213869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smtClean="0"/>
              <a:t>Psychoanalysis is the original form of talk therapy, as conducted by Sigmund Freud and those trained in his tradition. Psychotherapy methods reflect the strong influence of the psychodynamic approach to personality, which assumes psychological symptoms are caused by unconscious aspects of personality (especially the id). </a:t>
            </a:r>
          </a:p>
          <a:p>
            <a:pPr marL="171450" indent="-171450">
              <a:buFontTx/>
              <a:buChar char="•"/>
            </a:pPr>
            <a:endParaRPr lang="en-US" smtClean="0"/>
          </a:p>
          <a:p>
            <a:pPr marL="171450" indent="-171450">
              <a:buFontTx/>
              <a:buChar char="•"/>
            </a:pPr>
            <a:r>
              <a:rPr lang="en-US" smtClean="0"/>
              <a:t>For this reason, the goal of psychoanalysis is insight, bringing the unconscious conflict into the conscious mind. Psychoanalysis also tends to emphasize forgotten traumatic experiences in childhood as a source of psychological symptoms. The assumption is that, once these traumas are remembered, the symptoms will disappear. Tools such as projective tests, free association, and dream analysis are often used with the aim of bringing unconscious material to the surface. The therapist’s role is to analyze the content of this material, and help guide the patient to insight.  </a:t>
            </a:r>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4B17A2B-3B14-4F2B-8394-1E5B2190D194}" type="slidenum">
              <a:rPr lang="en-US"/>
              <a:pPr eaLnBrk="1" hangingPunct="1"/>
              <a:t>10</a:t>
            </a:fld>
            <a:endParaRPr lang="en-US"/>
          </a:p>
        </p:txBody>
      </p:sp>
    </p:spTree>
    <p:extLst>
      <p:ext uri="{BB962C8B-B14F-4D97-AF65-F5344CB8AC3E}">
        <p14:creationId xmlns:p14="http://schemas.microsoft.com/office/powerpoint/2010/main" val="29262048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smtClean="0"/>
              <a:t>Whereas Freud believed that human nature was innately selfish and chaotic, the humanists believed that people are inherently good. As a result, the goal of humanistic therapy is to help people grow and improve – to “self-actualize.” This approach to psychotherapy emphasizes the importance of unconditional positive regard in helping the client to identify discrepancies between the ideal and real self, and resolve those discrepancies. The therapist’s role is to empathize with the client, reflecting and clarifying feelings.</a:t>
            </a:r>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CF160FA-1087-43D5-92DA-CD9AD6D71DCC}" type="slidenum">
              <a:rPr lang="en-US"/>
              <a:pPr eaLnBrk="1" hangingPunct="1"/>
              <a:t>11</a:t>
            </a:fld>
            <a:endParaRPr lang="en-US"/>
          </a:p>
        </p:txBody>
      </p:sp>
    </p:spTree>
    <p:extLst>
      <p:ext uri="{BB962C8B-B14F-4D97-AF65-F5344CB8AC3E}">
        <p14:creationId xmlns:p14="http://schemas.microsoft.com/office/powerpoint/2010/main" val="19170943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smtClean="0"/>
              <a:t>Psychoanalysis and humanistic therapies both seek to develop the individual’s understanding of his or her situation by examining thoughts and feelings. Behavior therapies emerge from a very different perspective in Psychology, which emphasizes conditioned responses as a primary explanation for behavior. Consistent with this perspective, behavioral therapies seek to reduce unwanted behaviors by extinguishing their learned associations, and to increase desired behaviors by rewarding them. This video is about summer camps that offer intensive behavioral therapy for children with ADHD.  </a:t>
            </a:r>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8506230-324C-4C2B-8CAB-8355A7E523D7}" type="slidenum">
              <a:rPr lang="en-US"/>
              <a:pPr eaLnBrk="1" hangingPunct="1"/>
              <a:t>12</a:t>
            </a:fld>
            <a:endParaRPr lang="en-US"/>
          </a:p>
        </p:txBody>
      </p:sp>
    </p:spTree>
    <p:extLst>
      <p:ext uri="{BB962C8B-B14F-4D97-AF65-F5344CB8AC3E}">
        <p14:creationId xmlns:p14="http://schemas.microsoft.com/office/powerpoint/2010/main" val="24479413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smtClean="0"/>
              <a:t>Cognitive therapies emphasize the role beliefs and cognitive biases can play in driving our emotions and actions. Aaron Beck, shown here, was a pioneer in cognitive therapy.  According to Beck, psychological disorders – especially mood and anxiety disorders – often result from irrational and self-defeating expectations and ways of thinking. The aim of cognitive therapy is “cognitive restructuring,” in which irrational belief systems are replaced with rational ones as a result of logical analysis of the problems. </a:t>
            </a:r>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2507052-E4FD-46D1-A13E-9AA7E394B659}" type="slidenum">
              <a:rPr lang="en-US"/>
              <a:pPr eaLnBrk="1" hangingPunct="1"/>
              <a:t>13</a:t>
            </a:fld>
            <a:endParaRPr lang="en-US"/>
          </a:p>
        </p:txBody>
      </p:sp>
    </p:spTree>
    <p:extLst>
      <p:ext uri="{BB962C8B-B14F-4D97-AF65-F5344CB8AC3E}">
        <p14:creationId xmlns:p14="http://schemas.microsoft.com/office/powerpoint/2010/main" val="39629545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smtClean="0"/>
              <a:t>Many disorders include both cognitive and behavioral aspects. As a result, modern therapists often emphasize a combination of cognitive restructuring and direct behavior modification, called Cognitive-Behavioral Therapy. Studies have found CBT to be effective in treating a variety of disorders, especially depression and anxiety, but also other problems as well. In this study CBT effectively improved insomnia both immediately after treatment and five weeks later. </a:t>
            </a:r>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8E5F0B0-EEA3-4823-91E4-D25586F16017}" type="slidenum">
              <a:rPr lang="en-US"/>
              <a:pPr eaLnBrk="1" hangingPunct="1"/>
              <a:t>14</a:t>
            </a:fld>
            <a:endParaRPr lang="en-US"/>
          </a:p>
        </p:txBody>
      </p:sp>
    </p:spTree>
    <p:extLst>
      <p:ext uri="{BB962C8B-B14F-4D97-AF65-F5344CB8AC3E}">
        <p14:creationId xmlns:p14="http://schemas.microsoft.com/office/powerpoint/2010/main" val="35825447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LO4: Explain the biological mechanisms by which medication, electroconvulsive therapy (ECT), psychosurgery, deep brain stimulation, and bio/neurofeedback are thought to alleviate symptoms of disorder. </a:t>
            </a:r>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6DD8829-B1EE-488C-BF80-7ED2CBB774DF}" type="slidenum">
              <a:rPr lang="en-US"/>
              <a:pPr eaLnBrk="1" hangingPunct="1"/>
              <a:t>15</a:t>
            </a:fld>
            <a:endParaRPr lang="en-US"/>
          </a:p>
        </p:txBody>
      </p:sp>
    </p:spTree>
    <p:extLst>
      <p:ext uri="{BB962C8B-B14F-4D97-AF65-F5344CB8AC3E}">
        <p14:creationId xmlns:p14="http://schemas.microsoft.com/office/powerpoint/2010/main" val="38614100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171450" indent="-171450">
              <a:buFont typeface="Arial" pitchFamily="34" charset="0"/>
              <a:buChar char="•"/>
              <a:defRPr/>
            </a:pPr>
            <a:r>
              <a:rPr lang="en-US" dirty="0" smtClean="0"/>
              <a:t>Medications for psychological disorders typically work by altering neurotransmission, much like psychoactive drugs.  Medications may either increase or decrease activation of receptors for a particular neurotransmitter.  For example, medications may increase activity by directly activating receptors, or by blocking reuptake channels, leaving neurotransmitters in the synapse for a longer period of time. Medications may decrease activity by blocking receptors without activating them, or by speeding up the breakdown of the neurotransmitters. </a:t>
            </a:r>
          </a:p>
          <a:p>
            <a:pPr>
              <a:buFont typeface="Arial" pitchFamily="34" charset="0"/>
              <a:buNone/>
              <a:defRPr/>
            </a:pPr>
            <a:endParaRPr lang="en-US" dirty="0" smtClean="0"/>
          </a:p>
          <a:p>
            <a:pPr marL="171450" indent="-171450">
              <a:buFont typeface="Arial" pitchFamily="34" charset="0"/>
              <a:buChar char="•"/>
              <a:defRPr/>
            </a:pPr>
            <a:r>
              <a:rPr lang="en-US" dirty="0" smtClean="0"/>
              <a:t>The history of psychiatric medication includes a great deal of trial-and-error, and the mechanisms by which medications work are often still unknown.  Medications should be taken only under careful medical supervision, when clearly indicated by and approved for specific symptoms, in the smallest dose necessary, and monitoring for side effects and possible dependence.</a:t>
            </a:r>
          </a:p>
          <a:p>
            <a:pPr>
              <a:buFont typeface="Arial" pitchFamily="34" charset="0"/>
              <a:buNone/>
              <a:defRPr/>
            </a:pPr>
            <a:endParaRPr lang="en-US" dirty="0" smtClean="0"/>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4B6D255-9719-465A-8D53-677450D8CF1D}" type="slidenum">
              <a:rPr lang="en-US"/>
              <a:pPr eaLnBrk="1" hangingPunct="1"/>
              <a:t>16</a:t>
            </a:fld>
            <a:endParaRPr lang="en-US"/>
          </a:p>
        </p:txBody>
      </p:sp>
    </p:spTree>
    <p:extLst>
      <p:ext uri="{BB962C8B-B14F-4D97-AF65-F5344CB8AC3E}">
        <p14:creationId xmlns:p14="http://schemas.microsoft.com/office/powerpoint/2010/main" val="36597146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smtClean="0"/>
              <a:t>ECT is a treatment in which the patient is anaesthetized and given a muscle relaxant, and then electric pulses are used to induce a seizure. Although ECT was first attempted with schizophrenic patients in the 1930s, with poor results, it is now used to treat severe mood disorders that do not respond to other treatments. While the exact mechanism of ECT is unknown, patients often show increased responsiveness to dopamine and norepinephrine after the treatment, and these neurotransmitters are associated with feelings of energy and reward. </a:t>
            </a:r>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BC5C4BF-A16A-453B-8BFD-ED769AC04227}" type="slidenum">
              <a:rPr lang="en-US"/>
              <a:pPr eaLnBrk="1" hangingPunct="1"/>
              <a:t>17</a:t>
            </a:fld>
            <a:endParaRPr lang="en-US"/>
          </a:p>
        </p:txBody>
      </p:sp>
    </p:spTree>
    <p:extLst>
      <p:ext uri="{BB962C8B-B14F-4D97-AF65-F5344CB8AC3E}">
        <p14:creationId xmlns:p14="http://schemas.microsoft.com/office/powerpoint/2010/main" val="12067616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smtClean="0"/>
              <a:t>Like ECT, neurosurgery for the treatment of psychological disorder has a troubled history. Tens of thousands of patients received frontal lobotomies, or surgical removal of brain tissue in the frontal lobes, during the mid-20</a:t>
            </a:r>
            <a:r>
              <a:rPr lang="en-US" baseline="30000" smtClean="0"/>
              <a:t>th</a:t>
            </a:r>
            <a:r>
              <a:rPr lang="en-US" smtClean="0"/>
              <a:t> century. Results were often disastrous, as the frontal lobes are now known to support many important higher cognitive processes. Modern psychiatry reserves the use of very small, precisely placed lesions to help alleviate severe symptoms of epilepsy and OCD that do not respond to other treatments, literally cutting off overactive areas of the brain. </a:t>
            </a:r>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47F9109-5772-4A96-8944-B40EF366107F}" type="slidenum">
              <a:rPr lang="en-US"/>
              <a:pPr eaLnBrk="1" hangingPunct="1"/>
              <a:t>18</a:t>
            </a:fld>
            <a:endParaRPr lang="en-US"/>
          </a:p>
        </p:txBody>
      </p:sp>
    </p:spTree>
    <p:extLst>
      <p:ext uri="{BB962C8B-B14F-4D97-AF65-F5344CB8AC3E}">
        <p14:creationId xmlns:p14="http://schemas.microsoft.com/office/powerpoint/2010/main" val="39758512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smtClean="0"/>
              <a:t>When the neural roots of a problem involve inadequate activation, as is Parkinson’s Disease and perhaps depression, it may be possible to stimulate this activity artificially. One approach uses microelectrode implants to target specific areas of the brain. Another approach uses low-frequency transcranial magnetic stimulation (TMS) to temporarily increase activity deep in the brain. One study compared the impact of TMS on depression symptoms over a 6 week period, finding significant improvement compared with a “sham TMS” control group. </a:t>
            </a:r>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DB45947-44E3-47B5-9245-E8AC540FC358}" type="slidenum">
              <a:rPr lang="en-US"/>
              <a:pPr eaLnBrk="1" hangingPunct="1"/>
              <a:t>19</a:t>
            </a:fld>
            <a:endParaRPr lang="en-US"/>
          </a:p>
        </p:txBody>
      </p:sp>
    </p:spTree>
    <p:extLst>
      <p:ext uri="{BB962C8B-B14F-4D97-AF65-F5344CB8AC3E}">
        <p14:creationId xmlns:p14="http://schemas.microsoft.com/office/powerpoint/2010/main" val="41655152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smtClean="0"/>
              <a:t>Biofeedback and neurofeedback both provide information to the individual about the state of the body/brain, potentially allowing the individual to control those functions. Although the treatment is still highly experimental, neurofeedback is sometimes used with children with ADHD. </a:t>
            </a:r>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8896FD2-462D-4C94-9237-720C04E77442}" type="slidenum">
              <a:rPr lang="en-US"/>
              <a:pPr eaLnBrk="1" hangingPunct="1"/>
              <a:t>20</a:t>
            </a:fld>
            <a:endParaRPr lang="en-US"/>
          </a:p>
        </p:txBody>
      </p:sp>
    </p:spTree>
    <p:extLst>
      <p:ext uri="{BB962C8B-B14F-4D97-AF65-F5344CB8AC3E}">
        <p14:creationId xmlns:p14="http://schemas.microsoft.com/office/powerpoint/2010/main" val="35878433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LO5: Integrate biological and psychotherapeutic approached to treating anxiety, mood, dissociative, somatoform, schizophrenic, personality, and childhood disorders, explaining how they work together in the context of a particular disorder. </a:t>
            </a:r>
          </a:p>
          <a:p>
            <a:endParaRPr lang="en-US" smtClean="0"/>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4D9B715-911D-4120-8734-086747682D5F}" type="slidenum">
              <a:rPr lang="en-US"/>
              <a:pPr eaLnBrk="1" hangingPunct="1"/>
              <a:t>21</a:t>
            </a:fld>
            <a:endParaRPr lang="en-US"/>
          </a:p>
        </p:txBody>
      </p:sp>
    </p:spTree>
    <p:extLst>
      <p:ext uri="{BB962C8B-B14F-4D97-AF65-F5344CB8AC3E}">
        <p14:creationId xmlns:p14="http://schemas.microsoft.com/office/powerpoint/2010/main" val="39864915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171450" indent="-171450">
              <a:buFont typeface="Arial" pitchFamily="34" charset="0"/>
              <a:buChar char="•"/>
              <a:defRPr/>
            </a:pPr>
            <a:r>
              <a:rPr lang="en-US" dirty="0" smtClean="0"/>
              <a:t>Psychotherapy treatments for anxiety disorders often emphasize behavioral or cognitive-behavioral approaches. Phobias area treated via systematic desensitization or “exposure” therapy, in which the client is exposed to increasing levels of exposure to the phobic target, and allowed to reach a level of comfort with each step before moving on to the next. Behavioral therapy for OCD might involve anticipating compulsions, and replacing that behavior with a competing one.   </a:t>
            </a:r>
          </a:p>
          <a:p>
            <a:pPr>
              <a:buFont typeface="Arial" pitchFamily="34" charset="0"/>
              <a:buNone/>
              <a:defRPr/>
            </a:pPr>
            <a:endParaRPr lang="en-US" dirty="0" smtClean="0"/>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0C42499-E16D-4AA8-A39F-D42857F61BC6}" type="slidenum">
              <a:rPr lang="en-US"/>
              <a:pPr eaLnBrk="1" hangingPunct="1"/>
              <a:t>22</a:t>
            </a:fld>
            <a:endParaRPr lang="en-US"/>
          </a:p>
        </p:txBody>
      </p:sp>
    </p:spTree>
    <p:extLst>
      <p:ext uri="{BB962C8B-B14F-4D97-AF65-F5344CB8AC3E}">
        <p14:creationId xmlns:p14="http://schemas.microsoft.com/office/powerpoint/2010/main" val="40638808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smtClean="0"/>
              <a:t>Traditional anxiolytic, or anxiety-reducing, medications such as the benzodiazepines are GABA agonists. Because GABA is a major inhibitory neurotransmitter, GABA agonists tend to reduce overall arousal in the brain, including the arousal linked to anxiety. As a result, Valium and other benzodiazepines tend to slow down all aspects of brain activity and reduce alertness, and they are also potentially addictive. In recent years SSRIs (originally used to treat depression) have also been effective in alleviating anxiety symptoms for some people, for reasons not yet understood. </a:t>
            </a:r>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C05B096-7C76-4B8E-9BA3-73240397F942}" type="slidenum">
              <a:rPr lang="en-US"/>
              <a:pPr eaLnBrk="1" hangingPunct="1"/>
              <a:t>23</a:t>
            </a:fld>
            <a:endParaRPr lang="en-US"/>
          </a:p>
        </p:txBody>
      </p:sp>
    </p:spTree>
    <p:extLst>
      <p:ext uri="{BB962C8B-B14F-4D97-AF65-F5344CB8AC3E}">
        <p14:creationId xmlns:p14="http://schemas.microsoft.com/office/powerpoint/2010/main" val="34269875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171450" indent="-171450">
              <a:buFont typeface="Arial" pitchFamily="34" charset="0"/>
              <a:buChar char="•"/>
              <a:defRPr/>
            </a:pPr>
            <a:r>
              <a:rPr lang="en-US" dirty="0" smtClean="0"/>
              <a:t>CBT treatment for depression seeks to increase activity and social skills, while also targeting beliefs that support learned helplessness, powerlessness, hopelessness, and low self-worth, replacing them with more balanced beliefs.  Between 40-60% of people treated with CBT not only experience short-term relief, but also show greater protection against future episodes than those treated with medication alone.   </a:t>
            </a:r>
          </a:p>
          <a:p>
            <a:pPr>
              <a:buFont typeface="Arial" pitchFamily="34" charset="0"/>
              <a:buNone/>
              <a:defRPr/>
            </a:pPr>
            <a:endParaRPr lang="en-US" dirty="0" smtClean="0"/>
          </a:p>
        </p:txBody>
      </p:sp>
      <p:sp>
        <p:nvSpPr>
          <p:cNvPr id="65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760B740-EC10-4679-BCB9-83F53F391031}" type="slidenum">
              <a:rPr lang="en-US"/>
              <a:pPr eaLnBrk="1" hangingPunct="1"/>
              <a:t>24</a:t>
            </a:fld>
            <a:endParaRPr lang="en-US"/>
          </a:p>
        </p:txBody>
      </p:sp>
    </p:spTree>
    <p:extLst>
      <p:ext uri="{BB962C8B-B14F-4D97-AF65-F5344CB8AC3E}">
        <p14:creationId xmlns:p14="http://schemas.microsoft.com/office/powerpoint/2010/main" val="30635949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171450" indent="-171450">
              <a:buFont typeface="Arial" pitchFamily="34" charset="0"/>
              <a:buChar char="•"/>
              <a:defRPr/>
            </a:pPr>
            <a:r>
              <a:rPr lang="en-US" dirty="0" smtClean="0"/>
              <a:t>Medications for depression typically aim to increase activation of receptors for monoamine neurotransmitters, such as dopamine and serotonin. One very popular kind of antidepressant is the Selective Serotonin Reuptake Inhibitor, or SSRI.  These medications block serotonin reuptake channels in the presynaptic membrane, leaving serotonin in the synapse for a longer period of time. Randomized controlled trials find that SSRIs have effects on depression starting 2-3 weeks after treatment. This suggests that the effects of the drug are not due to increased serotonin alone, but rather to a downstream effect of the increased serotonin on neural chemistry.  Researchers are still studying the exact mechanisms behind effectiveness of SSRIs. </a:t>
            </a:r>
          </a:p>
          <a:p>
            <a:pPr>
              <a:buFont typeface="Arial" pitchFamily="34" charset="0"/>
              <a:buNone/>
              <a:defRPr/>
            </a:pPr>
            <a:endParaRPr lang="en-US" dirty="0" smtClean="0"/>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B084202-4E09-4480-B803-FDA9F2234098}" type="slidenum">
              <a:rPr lang="en-US"/>
              <a:pPr eaLnBrk="1" hangingPunct="1"/>
              <a:t>25</a:t>
            </a:fld>
            <a:endParaRPr lang="en-US"/>
          </a:p>
        </p:txBody>
      </p:sp>
    </p:spTree>
    <p:extLst>
      <p:ext uri="{BB962C8B-B14F-4D97-AF65-F5344CB8AC3E}">
        <p14:creationId xmlns:p14="http://schemas.microsoft.com/office/powerpoint/2010/main" val="34912877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smtClean="0"/>
              <a:t>While psychotherapy and medication can be important parts of the treatment plan for depression, moderate amounts of aerobic exercise also lead to considerable relief from symptoms.</a:t>
            </a:r>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66AB07A-A359-4BD9-A4A2-CA8E9EC47B5D}" type="slidenum">
              <a:rPr lang="en-US"/>
              <a:pPr eaLnBrk="1" hangingPunct="1"/>
              <a:t>26</a:t>
            </a:fld>
            <a:endParaRPr lang="en-US"/>
          </a:p>
        </p:txBody>
      </p:sp>
    </p:spTree>
    <p:extLst>
      <p:ext uri="{BB962C8B-B14F-4D97-AF65-F5344CB8AC3E}">
        <p14:creationId xmlns:p14="http://schemas.microsoft.com/office/powerpoint/2010/main" val="40286392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r>
              <a:rPr lang="en-US" smtClean="0"/>
              <a:t>The primary treatment for bipolar disorder is lithium, an element used as a medication. The mechanisms behind the effectiveness of the drug are not well understood, but studies do suggest that gray matter cell growth may be involved. Unfortunately, side effects of lithium include nausea, muscle tremor, and seizures.</a:t>
            </a:r>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18EF756-862E-4568-8CBA-BEF6C49961A9}" type="slidenum">
              <a:rPr lang="en-US"/>
              <a:pPr eaLnBrk="1" hangingPunct="1"/>
              <a:t>27</a:t>
            </a:fld>
            <a:endParaRPr lang="en-US"/>
          </a:p>
        </p:txBody>
      </p:sp>
    </p:spTree>
    <p:extLst>
      <p:ext uri="{BB962C8B-B14F-4D97-AF65-F5344CB8AC3E}">
        <p14:creationId xmlns:p14="http://schemas.microsoft.com/office/powerpoint/2010/main" val="11871759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171450" indent="-171450">
              <a:buFont typeface="Arial" pitchFamily="34" charset="0"/>
              <a:buChar char="•"/>
              <a:defRPr/>
            </a:pPr>
            <a:r>
              <a:rPr lang="en-US" dirty="0" smtClean="0"/>
              <a:t>Psychoanalysts in the Freudian tradition often work under the assumption that DID symptoms are due to forgotten childhood experience of abuse. These therapists are may use hypnosis as a way to access such memories, but this treatment at least as controversial as the diagnosis itself. Studies find that hypnotized individuals are vulnerable to implanting of new, false memories, and those who show DID symptoms appear to be especially vulnerable to suggestion. </a:t>
            </a:r>
          </a:p>
          <a:p>
            <a:pPr>
              <a:buFont typeface="Arial" pitchFamily="34" charset="0"/>
              <a:buNone/>
              <a:defRPr/>
            </a:pPr>
            <a:endParaRPr lang="en-US" dirty="0" smtClean="0"/>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9E41FE6-A28D-4519-8D6A-6960FDD47D43}" type="slidenum">
              <a:rPr lang="en-US"/>
              <a:pPr eaLnBrk="1" hangingPunct="1"/>
              <a:t>28</a:t>
            </a:fld>
            <a:endParaRPr lang="en-US"/>
          </a:p>
        </p:txBody>
      </p:sp>
    </p:spTree>
    <p:extLst>
      <p:ext uri="{BB962C8B-B14F-4D97-AF65-F5344CB8AC3E}">
        <p14:creationId xmlns:p14="http://schemas.microsoft.com/office/powerpoint/2010/main" val="16524529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171450" indent="-171450">
              <a:buFont typeface="Arial" pitchFamily="34" charset="0"/>
              <a:buChar char="•"/>
              <a:defRPr/>
            </a:pPr>
            <a:r>
              <a:rPr lang="en-US" dirty="0" smtClean="0"/>
              <a:t>Body </a:t>
            </a:r>
            <a:r>
              <a:rPr lang="en-US" dirty="0" err="1" smtClean="0"/>
              <a:t>dysmorphic</a:t>
            </a:r>
            <a:r>
              <a:rPr lang="en-US" dirty="0" smtClean="0"/>
              <a:t> disorder is often treated using CBT, which guides the client through restructuring of their self-perceptions. Somatoform disorders involving pain or unexplained symptoms are difficult to treat because most patients are diagnosed by a primary care physician, and refuse to see a psychologist or other psychotherapist. </a:t>
            </a:r>
          </a:p>
          <a:p>
            <a:pPr>
              <a:buFont typeface="Arial" pitchFamily="34" charset="0"/>
              <a:buNone/>
              <a:defRPr/>
            </a:pPr>
            <a:endParaRPr lang="en-US" dirty="0" smtClean="0"/>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A7B3BBE-3C12-4C72-BEFD-CA38B359D3AE}" type="slidenum">
              <a:rPr lang="en-US"/>
              <a:pPr eaLnBrk="1" hangingPunct="1"/>
              <a:t>29</a:t>
            </a:fld>
            <a:endParaRPr lang="en-US"/>
          </a:p>
        </p:txBody>
      </p:sp>
    </p:spTree>
    <p:extLst>
      <p:ext uri="{BB962C8B-B14F-4D97-AF65-F5344CB8AC3E}">
        <p14:creationId xmlns:p14="http://schemas.microsoft.com/office/powerpoint/2010/main" val="16291078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171450" indent="-171450">
              <a:buFont typeface="Arial" pitchFamily="34" charset="0"/>
              <a:buChar char="•"/>
              <a:defRPr/>
            </a:pPr>
            <a:r>
              <a:rPr lang="en-US" dirty="0" err="1" smtClean="0"/>
              <a:t>Phenothiazines</a:t>
            </a:r>
            <a:r>
              <a:rPr lang="en-US" dirty="0" smtClean="0"/>
              <a:t> (e.g., </a:t>
            </a:r>
            <a:r>
              <a:rPr lang="en-US" dirty="0" err="1" smtClean="0"/>
              <a:t>thorazine</a:t>
            </a:r>
            <a:r>
              <a:rPr lang="en-US" dirty="0" smtClean="0"/>
              <a:t>) are dopamine receptor blockers. These medications, often referred to as “antipsychotics,” are effective in treating delusions and hallucinations, but less have less impact on other symptoms. Because dopamine is involved in a wide range of neural processes, the mechanism of action produces unpleasant side effects such as depressed mood (because dopamine is the primary neurotransmitter in reward circuits), and Parkinson’s-like motor problems known as Tardive Dyskinesia (because dopamine is involved in fine motor control as well). </a:t>
            </a:r>
          </a:p>
          <a:p>
            <a:pPr>
              <a:defRPr/>
            </a:pPr>
            <a:endParaRPr lang="en-US" dirty="0" smtClean="0"/>
          </a:p>
          <a:p>
            <a:pPr marL="171450" indent="-171450">
              <a:buFont typeface="Arial" pitchFamily="34" charset="0"/>
              <a:buChar char="•"/>
              <a:defRPr/>
            </a:pPr>
            <a:r>
              <a:rPr lang="en-US" dirty="0" smtClean="0"/>
              <a:t>Newer “atypical” antipsychotics affect a wider range of neurotransmitter mechanisms, and are better at managing negative symptoms, though they have their own profile of side effects. </a:t>
            </a:r>
          </a:p>
          <a:p>
            <a:pPr>
              <a:buFont typeface="Arial" pitchFamily="34" charset="0"/>
              <a:buNone/>
              <a:defRPr/>
            </a:pPr>
            <a:endParaRPr lang="en-US" dirty="0" smtClean="0"/>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E7D1922-DD74-4621-8812-BDD2DA5A3901}" type="slidenum">
              <a:rPr lang="en-US"/>
              <a:pPr eaLnBrk="1" hangingPunct="1"/>
              <a:t>30</a:t>
            </a:fld>
            <a:endParaRPr lang="en-US"/>
          </a:p>
        </p:txBody>
      </p:sp>
    </p:spTree>
    <p:extLst>
      <p:ext uri="{BB962C8B-B14F-4D97-AF65-F5344CB8AC3E}">
        <p14:creationId xmlns:p14="http://schemas.microsoft.com/office/powerpoint/2010/main" val="36730901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171450" indent="-171450">
              <a:buFont typeface="Arial" pitchFamily="34" charset="0"/>
              <a:buChar char="•"/>
              <a:defRPr/>
            </a:pPr>
            <a:r>
              <a:rPr lang="en-US" dirty="0" smtClean="0"/>
              <a:t>Unfortunately, researchers have not yet identified an effective treatment for APD. Medications have not been approved for the specific symptoms, though tranquilizers are sometimes prescribed to make patients more manageable. Talk therapies are not effective with those who show true symptoms of psychopathy; the effort is complicated by fact that patients don’t think there’s anything wrong with them, and may try to manipulate the therapist.  </a:t>
            </a:r>
          </a:p>
          <a:p>
            <a:pPr>
              <a:buFont typeface="Arial" pitchFamily="34" charset="0"/>
              <a:buNone/>
              <a:defRPr/>
            </a:pPr>
            <a:endParaRPr lang="en-US" dirty="0" smtClean="0"/>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EC019AD-21E4-4A29-92A1-7981D9B665F3}" type="slidenum">
              <a:rPr lang="en-US"/>
              <a:pPr eaLnBrk="1" hangingPunct="1"/>
              <a:t>31</a:t>
            </a:fld>
            <a:endParaRPr lang="en-US"/>
          </a:p>
        </p:txBody>
      </p:sp>
    </p:spTree>
    <p:extLst>
      <p:ext uri="{BB962C8B-B14F-4D97-AF65-F5344CB8AC3E}">
        <p14:creationId xmlns:p14="http://schemas.microsoft.com/office/powerpoint/2010/main" val="34340722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171450" indent="-171450">
              <a:buFont typeface="Arial" pitchFamily="34" charset="0"/>
              <a:buChar char="•"/>
              <a:defRPr/>
            </a:pPr>
            <a:r>
              <a:rPr lang="en-US" dirty="0" smtClean="0"/>
              <a:t>CBT for BPD is aimed at developing emotion regulation and stress management skills.  In particular, Dialectical Behavior Therapy uses diary methods (even by smartphone) to help clients become more mindful and accepting of their emotions. No medications have been approved for BPD, but antidepressants and anxiolytics are sometimes prescribed to help manage emotional symptoms. </a:t>
            </a:r>
          </a:p>
          <a:p>
            <a:pPr>
              <a:buFont typeface="Arial" pitchFamily="34" charset="0"/>
              <a:buNone/>
              <a:defRPr/>
            </a:pPr>
            <a:endParaRPr lang="en-US" dirty="0" smtClean="0"/>
          </a:p>
        </p:txBody>
      </p:sp>
      <p:sp>
        <p:nvSpPr>
          <p:cNvPr id="737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2AE06E0-65C8-4D0F-9F66-8FD7A9B07126}" type="slidenum">
              <a:rPr lang="en-US"/>
              <a:pPr eaLnBrk="1" hangingPunct="1"/>
              <a:t>32</a:t>
            </a:fld>
            <a:endParaRPr lang="en-US"/>
          </a:p>
        </p:txBody>
      </p:sp>
    </p:spTree>
    <p:extLst>
      <p:ext uri="{BB962C8B-B14F-4D97-AF65-F5344CB8AC3E}">
        <p14:creationId xmlns:p14="http://schemas.microsoft.com/office/powerpoint/2010/main" val="7346255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171450" indent="-171450">
              <a:buFont typeface="Arial" pitchFamily="34" charset="0"/>
              <a:buChar char="•"/>
              <a:defRPr/>
            </a:pPr>
            <a:r>
              <a:rPr lang="en-US" dirty="0" smtClean="0"/>
              <a:t>The most common and best scientifically supported treatment for autism involves behavioral therapies based in operant conditioning principles, which reward desired behavior and seek to develop skills and habits through extensive training. Although doctors may prescribe a variety of medications, there is no scientific evidence that most work, and they are not approved for this use. Only </a:t>
            </a:r>
            <a:r>
              <a:rPr lang="en-US" dirty="0" err="1" smtClean="0"/>
              <a:t>risperidone</a:t>
            </a:r>
            <a:r>
              <a:rPr lang="en-US" dirty="0" smtClean="0"/>
              <a:t> (an atypical antipsychotic) seems to help patients tending to self-injure, but has no effect on other symptoms. No evidence yet for dietary changes, oxygen therapy, other commonly advertised treatments. </a:t>
            </a:r>
          </a:p>
          <a:p>
            <a:pPr>
              <a:buFont typeface="Arial" pitchFamily="34" charset="0"/>
              <a:buNone/>
              <a:defRPr/>
            </a:pPr>
            <a:endParaRPr lang="en-US" dirty="0" smtClean="0"/>
          </a:p>
        </p:txBody>
      </p:sp>
      <p:sp>
        <p:nvSpPr>
          <p:cNvPr id="74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85325FB-F133-4A79-9C43-975A32D90A6D}" type="slidenum">
              <a:rPr lang="en-US"/>
              <a:pPr eaLnBrk="1" hangingPunct="1"/>
              <a:t>33</a:t>
            </a:fld>
            <a:endParaRPr lang="en-US"/>
          </a:p>
        </p:txBody>
      </p:sp>
    </p:spTree>
    <p:extLst>
      <p:ext uri="{BB962C8B-B14F-4D97-AF65-F5344CB8AC3E}">
        <p14:creationId xmlns:p14="http://schemas.microsoft.com/office/powerpoint/2010/main" val="7957145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171450" indent="-171450">
              <a:buFont typeface="Arial" pitchFamily="34" charset="0"/>
              <a:buChar char="•"/>
              <a:defRPr/>
            </a:pPr>
            <a:r>
              <a:rPr lang="en-US" dirty="0" smtClean="0"/>
              <a:t>At this time, medication is the primary treatment for ADHD - specifically Ritalin and related stimulants. Although it may seem counterintuitive to prescribe a stimulant for hyperactivity, these drugs increase dopamine activity in the frontal lobes, an area of the brain that mediates inhibitory self-control, planning, reasoning, and other cognitive functions that are impaired in ADHD. However, this mechanism leads to increased concern about inappropriate prescription of the drug, as stimulants have to potential to be addictive, and have a variety of side effects. Behavioral methods using conditioning to promote desired behaviors are also being developed, see slide 12.</a:t>
            </a:r>
          </a:p>
          <a:p>
            <a:pPr>
              <a:buFont typeface="Arial" pitchFamily="34" charset="0"/>
              <a:buNone/>
              <a:defRPr/>
            </a:pPr>
            <a:endParaRPr lang="en-US" dirty="0" smtClean="0"/>
          </a:p>
        </p:txBody>
      </p:sp>
      <p:sp>
        <p:nvSpPr>
          <p:cNvPr id="757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00C6431-14D0-4D8A-8430-2991DA40A64F}" type="slidenum">
              <a:rPr lang="en-US"/>
              <a:pPr eaLnBrk="1" hangingPunct="1"/>
              <a:t>34</a:t>
            </a:fld>
            <a:endParaRPr lang="en-US"/>
          </a:p>
        </p:txBody>
      </p:sp>
    </p:spTree>
    <p:extLst>
      <p:ext uri="{BB962C8B-B14F-4D97-AF65-F5344CB8AC3E}">
        <p14:creationId xmlns:p14="http://schemas.microsoft.com/office/powerpoint/2010/main" val="26271862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3" name="Picture 2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343770" y="0"/>
            <a:ext cx="7381130" cy="1143000"/>
          </a:xfrm>
        </p:spPr>
        <p:txBody>
          <a:bodyPr/>
          <a:lstStyle>
            <a:lvl1pPr algn="l">
              <a:defRPr sz="3600">
                <a:solidFill>
                  <a:srgbClr val="57585A"/>
                </a:solidFill>
                <a:latin typeface="Palatino Linotype" pitchFamily="18"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1038397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3" name="Picture 2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userDrawn="1"/>
        </p:nvSpPr>
        <p:spPr>
          <a:xfrm>
            <a:off x="436563" y="95250"/>
            <a:ext cx="850900" cy="10017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571500" y="0"/>
            <a:ext cx="7429500" cy="1143000"/>
          </a:xfrm>
        </p:spPr>
        <p:txBody>
          <a:bodyPr/>
          <a:lstStyle>
            <a:lvl1pPr algn="l">
              <a:defRPr sz="3600">
                <a:solidFill>
                  <a:srgbClr val="57585A"/>
                </a:solidFill>
                <a:latin typeface="Palatino Linotype" pitchFamily="18"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7177695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62400" y="2409825"/>
            <a:ext cx="5029200" cy="1400175"/>
          </a:xfrm>
        </p:spPr>
        <p:txBody>
          <a:bodyPr lIns="0" tIns="0" rIns="0" bIns="0" anchor="t">
            <a:noAutofit/>
          </a:bodyPr>
          <a:lstStyle>
            <a:lvl1pPr algn="l">
              <a:lnSpc>
                <a:spcPct val="90000"/>
              </a:lnSpc>
              <a:defRPr sz="5400" b="0">
                <a:solidFill>
                  <a:srgbClr val="57585A"/>
                </a:solidFill>
                <a:latin typeface="Palatino Linotype" pitchFamily="18" charset="0"/>
              </a:defRPr>
            </a:lvl1pPr>
          </a:lstStyle>
          <a:p>
            <a:r>
              <a:rPr lang="en-US" smtClean="0"/>
              <a:t>Click to edit Master title style</a:t>
            </a:r>
            <a:endParaRPr lang="en-US" dirty="0"/>
          </a:p>
        </p:txBody>
      </p:sp>
      <p:sp>
        <p:nvSpPr>
          <p:cNvPr id="6" name="Text Placeholder 5"/>
          <p:cNvSpPr>
            <a:spLocks noGrp="1"/>
          </p:cNvSpPr>
          <p:nvPr>
            <p:ph type="body" sz="quarter" idx="10"/>
          </p:nvPr>
        </p:nvSpPr>
        <p:spPr>
          <a:xfrm>
            <a:off x="3962400" y="4114800"/>
            <a:ext cx="5029200" cy="914400"/>
          </a:xfrm>
        </p:spPr>
        <p:txBody>
          <a:bodyPr lIns="0" tIns="0" rIns="0" bIns="0"/>
          <a:lstStyle>
            <a:lvl1pPr marL="0" indent="0" algn="l" rtl="0" eaLnBrk="0" fontAlgn="base" hangingPunct="0">
              <a:lnSpc>
                <a:spcPct val="90000"/>
              </a:lnSpc>
              <a:spcBef>
                <a:spcPts val="600"/>
              </a:spcBef>
              <a:spcAft>
                <a:spcPct val="0"/>
              </a:spcAft>
              <a:buNone/>
              <a:defRPr lang="en-US" sz="1400" b="0" dirty="0" smtClean="0">
                <a:solidFill>
                  <a:srgbClr val="57585A"/>
                </a:solidFill>
                <a:latin typeface="Arial Narrow" pitchFamily="34" charset="0"/>
                <a:ea typeface="+mj-ea"/>
                <a:cs typeface="+mj-cs"/>
              </a:defRPr>
            </a:lvl1pPr>
            <a:lvl2pPr marL="457200" indent="0" algn="l" rtl="0" eaLnBrk="0" fontAlgn="base" hangingPunct="0">
              <a:lnSpc>
                <a:spcPct val="90000"/>
              </a:lnSpc>
              <a:spcBef>
                <a:spcPct val="0"/>
              </a:spcBef>
              <a:spcAft>
                <a:spcPct val="0"/>
              </a:spcAft>
              <a:buNone/>
              <a:defRPr lang="en-US" sz="2400" b="0" dirty="0" smtClean="0">
                <a:solidFill>
                  <a:srgbClr val="57585A"/>
                </a:solidFill>
                <a:latin typeface="Arial Narrow" pitchFamily="34" charset="0"/>
                <a:ea typeface="+mj-ea"/>
                <a:cs typeface="+mj-cs"/>
              </a:defRPr>
            </a:lvl2pPr>
            <a:lvl3pPr marL="914400" indent="0" algn="l" rtl="0" eaLnBrk="0" fontAlgn="base" hangingPunct="0">
              <a:lnSpc>
                <a:spcPct val="90000"/>
              </a:lnSpc>
              <a:spcBef>
                <a:spcPct val="0"/>
              </a:spcBef>
              <a:spcAft>
                <a:spcPct val="0"/>
              </a:spcAft>
              <a:buNone/>
              <a:defRPr lang="en-US" sz="2400" b="0" dirty="0" smtClean="0">
                <a:solidFill>
                  <a:srgbClr val="57585A"/>
                </a:solidFill>
                <a:latin typeface="Arial Narrow" pitchFamily="34" charset="0"/>
                <a:ea typeface="+mj-ea"/>
                <a:cs typeface="+mj-cs"/>
              </a:defRPr>
            </a:lvl3pPr>
            <a:lvl4pPr marL="1371600" indent="0" algn="l" rtl="0" eaLnBrk="0" fontAlgn="base" hangingPunct="0">
              <a:lnSpc>
                <a:spcPct val="90000"/>
              </a:lnSpc>
              <a:spcBef>
                <a:spcPct val="0"/>
              </a:spcBef>
              <a:spcAft>
                <a:spcPct val="0"/>
              </a:spcAft>
              <a:buNone/>
              <a:defRPr lang="en-US" sz="2400" b="0" dirty="0" smtClean="0">
                <a:solidFill>
                  <a:srgbClr val="57585A"/>
                </a:solidFill>
                <a:latin typeface="Arial Narrow" pitchFamily="34" charset="0"/>
                <a:ea typeface="+mj-ea"/>
                <a:cs typeface="+mj-cs"/>
              </a:defRPr>
            </a:lvl4pPr>
            <a:lvl5pPr marL="1828800" indent="0" algn="l" rtl="0" eaLnBrk="0" fontAlgn="base" hangingPunct="0">
              <a:lnSpc>
                <a:spcPct val="90000"/>
              </a:lnSpc>
              <a:spcBef>
                <a:spcPct val="0"/>
              </a:spcBef>
              <a:spcAft>
                <a:spcPct val="0"/>
              </a:spcAft>
              <a:buNone/>
              <a:defRPr lang="en-US" sz="2400" b="0" dirty="0">
                <a:solidFill>
                  <a:srgbClr val="57585A"/>
                </a:solidFill>
                <a:latin typeface="Arial Narrow" pitchFamily="34" charset="0"/>
                <a:ea typeface="+mj-ea"/>
                <a:cs typeface="+mj-cs"/>
              </a:defRPr>
            </a:lvl5pPr>
          </a:lstStyle>
          <a:p>
            <a:pPr lvl="0"/>
            <a:r>
              <a:rPr lang="en-US" smtClean="0"/>
              <a:t>Click to edit Master text styles</a:t>
            </a:r>
          </a:p>
        </p:txBody>
      </p:sp>
    </p:spTree>
    <p:extLst>
      <p:ext uri="{BB962C8B-B14F-4D97-AF65-F5344CB8AC3E}">
        <p14:creationId xmlns:p14="http://schemas.microsoft.com/office/powerpoint/2010/main" val="3645920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86200" y="1890713"/>
            <a:ext cx="5029200" cy="1143000"/>
          </a:xfrm>
        </p:spPr>
        <p:txBody>
          <a:bodyPr lIns="0" tIns="0" rIns="0" bIns="0" anchor="b"/>
          <a:lstStyle>
            <a:lvl1pPr algn="l">
              <a:lnSpc>
                <a:spcPct val="80000"/>
              </a:lnSpc>
              <a:defRPr sz="5400">
                <a:solidFill>
                  <a:srgbClr val="57585A"/>
                </a:solidFill>
                <a:latin typeface="Palatino Linotype" pitchFamily="18"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27341651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lvl1pPr>
          </a:lstStyle>
          <a:p>
            <a:fld id="{9E56F3A9-1FF9-4B94-8F75-C239F6F646B2}"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996" r:id="rId1"/>
    <p:sldLayoutId id="2147483997" r:id="rId2"/>
    <p:sldLayoutId id="2147483998" r:id="rId3"/>
    <p:sldLayoutId id="2147483999" r:id="rId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2"/>
          </a:solidFill>
          <a:latin typeface="Arial" charset="0"/>
          <a:cs typeface="Arial" charset="0"/>
        </a:defRPr>
      </a:lvl6pPr>
      <a:lvl7pPr marL="914400" algn="ctr" rtl="0" eaLnBrk="1" fontAlgn="base" hangingPunct="1">
        <a:spcBef>
          <a:spcPct val="0"/>
        </a:spcBef>
        <a:spcAft>
          <a:spcPct val="0"/>
        </a:spcAft>
        <a:defRPr sz="4400">
          <a:solidFill>
            <a:schemeClr val="tx2"/>
          </a:solidFill>
          <a:latin typeface="Arial" charset="0"/>
          <a:cs typeface="Arial" charset="0"/>
        </a:defRPr>
      </a:lvl7pPr>
      <a:lvl8pPr marL="1371600" algn="ctr" rtl="0" eaLnBrk="1" fontAlgn="base" hangingPunct="1">
        <a:spcBef>
          <a:spcPct val="0"/>
        </a:spcBef>
        <a:spcAft>
          <a:spcPct val="0"/>
        </a:spcAft>
        <a:defRPr sz="4400">
          <a:solidFill>
            <a:schemeClr val="tx2"/>
          </a:solidFill>
          <a:latin typeface="Arial" charset="0"/>
          <a:cs typeface="Arial" charset="0"/>
        </a:defRPr>
      </a:lvl8pPr>
      <a:lvl9pPr marL="1828800" algn="ctr" rtl="0" eaLnBrk="1" fontAlgn="base" hangingPunct="1">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eaLnBrk="1" fontAlgn="base" hangingPunct="1">
        <a:spcBef>
          <a:spcPct val="20000"/>
        </a:spcBef>
        <a:spcAft>
          <a:spcPct val="0"/>
        </a:spcAft>
        <a:buChar char="»"/>
        <a:defRPr sz="2000">
          <a:solidFill>
            <a:schemeClr val="tx1"/>
          </a:solidFill>
          <a:latin typeface="+mn-lt"/>
          <a:cs typeface="+mn-cs"/>
        </a:defRPr>
      </a:lvl6pPr>
      <a:lvl7pPr marL="2971800" indent="-228600" algn="l" rtl="0" eaLnBrk="1" fontAlgn="base" hangingPunct="1">
        <a:spcBef>
          <a:spcPct val="20000"/>
        </a:spcBef>
        <a:spcAft>
          <a:spcPct val="0"/>
        </a:spcAft>
        <a:buChar char="»"/>
        <a:defRPr sz="2000">
          <a:solidFill>
            <a:schemeClr val="tx1"/>
          </a:solidFill>
          <a:latin typeface="+mn-lt"/>
          <a:cs typeface="+mn-cs"/>
        </a:defRPr>
      </a:lvl7pPr>
      <a:lvl8pPr marL="3429000" indent="-228600" algn="l" rtl="0" eaLnBrk="1" fontAlgn="base" hangingPunct="1">
        <a:spcBef>
          <a:spcPct val="20000"/>
        </a:spcBef>
        <a:spcAft>
          <a:spcPct val="0"/>
        </a:spcAft>
        <a:buChar char="»"/>
        <a:defRPr sz="2000">
          <a:solidFill>
            <a:schemeClr val="tx1"/>
          </a:solidFill>
          <a:latin typeface="+mn-lt"/>
          <a:cs typeface="+mn-cs"/>
        </a:defRPr>
      </a:lvl8pPr>
      <a:lvl9pPr marL="3886200" indent="-228600" algn="l" rtl="0" eaLnBrk="1" fontAlgn="base" hangingPunct="1">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jpe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30.jpeg"/><Relationship Id="rId4" Type="http://schemas.openxmlformats.org/officeDocument/2006/relationships/image" Target="../media/image29.jpeg"/></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33.png"/><Relationship Id="rId4" Type="http://schemas.openxmlformats.org/officeDocument/2006/relationships/hyperlink" Target="Snake_Phobia-Ost.mov"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4.jpeg"/><Relationship Id="rId7" Type="http://schemas.openxmlformats.org/officeDocument/2006/relationships/image" Target="../media/image58.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57.png"/><Relationship Id="rId5" Type="http://schemas.openxmlformats.org/officeDocument/2006/relationships/image" Target="../media/image56.png"/><Relationship Id="rId10" Type="http://schemas.openxmlformats.org/officeDocument/2006/relationships/image" Target="../media/image61.png"/><Relationship Id="rId4" Type="http://schemas.openxmlformats.org/officeDocument/2006/relationships/image" Target="../media/image55.png"/><Relationship Id="rId9" Type="http://schemas.openxmlformats.org/officeDocument/2006/relationships/image" Target="../media/image60.png"/></Relationships>
</file>

<file path=ppt/slides/_rels/slide2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64.png"/><Relationship Id="rId4" Type="http://schemas.openxmlformats.org/officeDocument/2006/relationships/image" Target="../media/image63.png"/></Relationships>
</file>

<file path=ppt/slides/_rels/slide2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jpeg"/></Relationships>
</file>

<file path=ppt/slides/_rels/slide2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73.png"/><Relationship Id="rId4" Type="http://schemas.openxmlformats.org/officeDocument/2006/relationships/image" Target="../media/image72.png"/></Relationships>
</file>

<file path=ppt/slides/_rels/slide31.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6"/>
          <p:cNvPicPr>
            <a:picLocks noChangeAspect="1" noChangeArrowheads="1"/>
          </p:cNvPicPr>
          <p:nvPr/>
        </p:nvPicPr>
        <p:blipFill>
          <a:blip r:embed="rId3">
            <a:extLst>
              <a:ext uri="{28A0092B-C50C-407E-A947-70E740481C1C}">
                <a14:useLocalDpi xmlns:a14="http://schemas.microsoft.com/office/drawing/2010/main" val="0"/>
              </a:ext>
            </a:extLst>
          </a:blip>
          <a:srcRect l="14368" r="33281"/>
          <a:stretch>
            <a:fillRect/>
          </a:stretch>
        </p:blipFill>
        <p:spPr bwMode="auto">
          <a:xfrm>
            <a:off x="0" y="0"/>
            <a:ext cx="366871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27"/>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Title 14"/>
          <p:cNvSpPr>
            <a:spLocks noGrp="1"/>
          </p:cNvSpPr>
          <p:nvPr>
            <p:ph type="title"/>
          </p:nvPr>
        </p:nvSpPr>
        <p:spPr/>
        <p:txBody>
          <a:bodyPr/>
          <a:lstStyle/>
          <a:p>
            <a:pPr eaLnBrk="1" hangingPunct="1"/>
            <a:r>
              <a:rPr lang="en-US" smtClean="0"/>
              <a:t>Healing the</a:t>
            </a:r>
            <a:br>
              <a:rPr lang="en-US" smtClean="0"/>
            </a:br>
            <a:r>
              <a:rPr lang="en-US" smtClean="0"/>
              <a:t>Troubled Mind</a:t>
            </a:r>
          </a:p>
        </p:txBody>
      </p:sp>
      <p:sp>
        <p:nvSpPr>
          <p:cNvPr id="17" name="Text Placeholder 16"/>
          <p:cNvSpPr>
            <a:spLocks noGrp="1"/>
          </p:cNvSpPr>
          <p:nvPr>
            <p:ph type="body" sz="quarter" idx="10"/>
          </p:nvPr>
        </p:nvSpPr>
        <p:spPr>
          <a:xfrm>
            <a:off x="3962400" y="4114800"/>
            <a:ext cx="4611688" cy="914400"/>
          </a:xfrm>
        </p:spPr>
        <p:txBody>
          <a:bodyPr/>
          <a:lstStyle/>
          <a:p>
            <a:pPr>
              <a:defRPr/>
            </a:pPr>
            <a:r>
              <a:rPr/>
              <a:t>How Do Psychologists Provide Therapy?</a:t>
            </a:r>
          </a:p>
          <a:p>
            <a:pPr>
              <a:defRPr/>
            </a:pPr>
            <a:r>
              <a:rPr/>
              <a:t>What Different Types of Psychotherapies Are Used?</a:t>
            </a:r>
          </a:p>
          <a:p>
            <a:pPr>
              <a:defRPr/>
            </a:pPr>
            <a:r>
              <a:rPr/>
              <a:t>What Are Biological Therapies?</a:t>
            </a:r>
          </a:p>
          <a:p>
            <a:pPr>
              <a:defRPr/>
            </a:pPr>
            <a:r>
              <a:rPr/>
              <a:t>How Are Specific Disorders Treated?</a:t>
            </a: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1"/>
          <p:cNvPicPr>
            <a:picLocks noChangeAspect="1"/>
          </p:cNvPicPr>
          <p:nvPr/>
        </p:nvPicPr>
        <p:blipFill>
          <a:blip r:embed="rId3">
            <a:extLst>
              <a:ext uri="{28A0092B-C50C-407E-A947-70E740481C1C}">
                <a14:useLocalDpi xmlns:a14="http://schemas.microsoft.com/office/drawing/2010/main" val="0"/>
              </a:ext>
            </a:extLst>
          </a:blip>
          <a:srcRect l="15984"/>
          <a:stretch>
            <a:fillRect/>
          </a:stretch>
        </p:blipFill>
        <p:spPr bwMode="auto">
          <a:xfrm>
            <a:off x="49213" y="960438"/>
            <a:ext cx="3970337" cy="301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1"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Title 2"/>
          <p:cNvSpPr>
            <a:spLocks noGrp="1"/>
          </p:cNvSpPr>
          <p:nvPr>
            <p:ph type="title"/>
          </p:nvPr>
        </p:nvSpPr>
        <p:spPr>
          <a:xfrm>
            <a:off x="3886200" y="1827213"/>
            <a:ext cx="5121275" cy="1143000"/>
          </a:xfrm>
        </p:spPr>
        <p:txBody>
          <a:bodyPr/>
          <a:lstStyle/>
          <a:p>
            <a:pPr eaLnBrk="1" hangingPunct="1"/>
            <a:r>
              <a:rPr lang="en-US" sz="4000" smtClean="0"/>
              <a:t>How Do Psychologists Provide Therapy?</a:t>
            </a:r>
          </a:p>
        </p:txBody>
      </p:sp>
      <p:sp>
        <p:nvSpPr>
          <p:cNvPr id="6" name="Rounded Rectangle 5"/>
          <p:cNvSpPr/>
          <p:nvPr/>
        </p:nvSpPr>
        <p:spPr>
          <a:xfrm>
            <a:off x="4010025" y="3135313"/>
            <a:ext cx="284163" cy="146050"/>
          </a:xfrm>
          <a:prstGeom prst="roundRect">
            <a:avLst/>
          </a:prstGeom>
          <a:solidFill>
            <a:srgbClr val="FFDE7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solidFill>
                  <a:srgbClr val="57585A"/>
                </a:solidFill>
              </a:rPr>
              <a:t>L01</a:t>
            </a:r>
          </a:p>
        </p:txBody>
      </p:sp>
      <p:sp>
        <p:nvSpPr>
          <p:cNvPr id="7" name="Rounded Rectangle 6"/>
          <p:cNvSpPr/>
          <p:nvPr/>
        </p:nvSpPr>
        <p:spPr>
          <a:xfrm>
            <a:off x="4010025" y="3362325"/>
            <a:ext cx="284163" cy="146050"/>
          </a:xfrm>
          <a:prstGeom prst="roundRect">
            <a:avLst/>
          </a:prstGeom>
          <a:solidFill>
            <a:srgbClr val="FFDE7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solidFill>
                  <a:srgbClr val="57585A"/>
                </a:solidFill>
              </a:rPr>
              <a:t>L02</a:t>
            </a:r>
          </a:p>
        </p:txBody>
      </p:sp>
      <p:sp>
        <p:nvSpPr>
          <p:cNvPr id="8" name="Rounded Rectangle 7"/>
          <p:cNvSpPr/>
          <p:nvPr/>
        </p:nvSpPr>
        <p:spPr>
          <a:xfrm>
            <a:off x="3886200" y="3587750"/>
            <a:ext cx="284163" cy="147638"/>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L03</a:t>
            </a:r>
          </a:p>
        </p:txBody>
      </p:sp>
      <p:sp>
        <p:nvSpPr>
          <p:cNvPr id="9" name="Rounded Rectangle 8"/>
          <p:cNvSpPr/>
          <p:nvPr/>
        </p:nvSpPr>
        <p:spPr>
          <a:xfrm>
            <a:off x="3886200" y="3814763"/>
            <a:ext cx="284163"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L04</a:t>
            </a:r>
          </a:p>
        </p:txBody>
      </p:sp>
      <p:sp>
        <p:nvSpPr>
          <p:cNvPr id="10" name="Rounded Rectangle 9"/>
          <p:cNvSpPr/>
          <p:nvPr/>
        </p:nvSpPr>
        <p:spPr>
          <a:xfrm>
            <a:off x="3886200" y="4041775"/>
            <a:ext cx="284163"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L05</a:t>
            </a:r>
          </a:p>
        </p:txBody>
      </p:sp>
      <p:sp>
        <p:nvSpPr>
          <p:cNvPr id="40" name="Text Placeholder 16"/>
          <p:cNvSpPr txBox="1">
            <a:spLocks/>
          </p:cNvSpPr>
          <p:nvPr/>
        </p:nvSpPr>
        <p:spPr>
          <a:xfrm>
            <a:off x="4419600" y="3130550"/>
            <a:ext cx="4267200" cy="425450"/>
          </a:xfrm>
          <a:prstGeom prst="rect">
            <a:avLst/>
          </a:prstGeom>
          <a:solidFill>
            <a:srgbClr val="FFDE75"/>
          </a:solidFill>
        </p:spPr>
        <p:txBody>
          <a:bodyPr anchor="ct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nSpc>
                <a:spcPct val="90000"/>
              </a:lnSpc>
              <a:spcBef>
                <a:spcPts val="600"/>
              </a:spcBef>
              <a:buFontTx/>
              <a:buNone/>
              <a:defRPr/>
            </a:pPr>
            <a:r>
              <a:rPr lang="en-US" sz="1200" dirty="0">
                <a:solidFill>
                  <a:srgbClr val="57585A"/>
                </a:solidFill>
                <a:latin typeface="Arial Narrow" pitchFamily="34" charset="0"/>
                <a:ea typeface="+mj-ea"/>
                <a:cs typeface="+mj-cs"/>
              </a:rPr>
              <a:t>Summarize the core principle and steps of evidence-based practice in psychotherapy, apply the steps to an example </a:t>
            </a:r>
            <a:r>
              <a:rPr lang="en-US" sz="1200" dirty="0" smtClean="0">
                <a:solidFill>
                  <a:srgbClr val="57585A"/>
                </a:solidFill>
                <a:latin typeface="Arial Narrow" pitchFamily="34" charset="0"/>
                <a:ea typeface="+mj-ea"/>
                <a:cs typeface="+mj-cs"/>
              </a:rPr>
              <a:t>case.</a:t>
            </a:r>
          </a:p>
        </p:txBody>
      </p:sp>
      <p:cxnSp>
        <p:nvCxnSpPr>
          <p:cNvPr id="41" name="Elbow Connector 40"/>
          <p:cNvCxnSpPr>
            <a:stCxn id="6" idx="3"/>
            <a:endCxn id="40" idx="1"/>
          </p:cNvCxnSpPr>
          <p:nvPr/>
        </p:nvCxnSpPr>
        <p:spPr>
          <a:xfrm>
            <a:off x="4294188" y="3208338"/>
            <a:ext cx="125412" cy="134937"/>
          </a:xfrm>
          <a:prstGeom prst="bentConnector3">
            <a:avLst>
              <a:gd name="adj1" fmla="val 50000"/>
            </a:avLst>
          </a:prstGeom>
          <a:ln>
            <a:solidFill>
              <a:srgbClr val="FF0000"/>
            </a:solidFill>
            <a:miter lim="800000"/>
          </a:ln>
        </p:spPr>
        <p:style>
          <a:lnRef idx="1">
            <a:schemeClr val="accent1"/>
          </a:lnRef>
          <a:fillRef idx="0">
            <a:schemeClr val="accent1"/>
          </a:fillRef>
          <a:effectRef idx="0">
            <a:schemeClr val="accent1"/>
          </a:effectRef>
          <a:fontRef idx="minor">
            <a:schemeClr val="tx1"/>
          </a:fontRef>
        </p:style>
      </p:cxnSp>
      <p:cxnSp>
        <p:nvCxnSpPr>
          <p:cNvPr id="3" name="Straight Connector 2"/>
          <p:cNvCxnSpPr/>
          <p:nvPr/>
        </p:nvCxnSpPr>
        <p:spPr>
          <a:xfrm>
            <a:off x="4419600" y="3130550"/>
            <a:ext cx="0" cy="42068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Text Placeholder 16"/>
          <p:cNvSpPr txBox="1">
            <a:spLocks/>
          </p:cNvSpPr>
          <p:nvPr/>
        </p:nvSpPr>
        <p:spPr>
          <a:xfrm>
            <a:off x="4419600" y="3614738"/>
            <a:ext cx="4267200" cy="592137"/>
          </a:xfrm>
          <a:prstGeom prst="rect">
            <a:avLst/>
          </a:prstGeom>
          <a:solidFill>
            <a:srgbClr val="FFDE75"/>
          </a:solidFill>
        </p:spPr>
        <p:txBody>
          <a:bodyPr anchor="ct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nSpc>
                <a:spcPct val="90000"/>
              </a:lnSpc>
              <a:spcBef>
                <a:spcPts val="600"/>
              </a:spcBef>
              <a:buFontTx/>
              <a:buNone/>
              <a:defRPr/>
            </a:pPr>
            <a:r>
              <a:rPr lang="en-US" sz="1200" dirty="0">
                <a:solidFill>
                  <a:srgbClr val="57585A"/>
                </a:solidFill>
                <a:latin typeface="Arial Narrow" pitchFamily="34" charset="0"/>
                <a:ea typeface="+mj-ea"/>
                <a:cs typeface="+mj-cs"/>
              </a:rPr>
              <a:t>Differentiate the training/licensure required for, and types of care offered by, psychiatrists, clinical psychologists, counselors, </a:t>
            </a:r>
            <a:r>
              <a:rPr lang="en-US" sz="1200" dirty="0" smtClean="0">
                <a:solidFill>
                  <a:srgbClr val="57585A"/>
                </a:solidFill>
                <a:latin typeface="Arial Narrow" pitchFamily="34" charset="0"/>
                <a:ea typeface="+mj-ea"/>
                <a:cs typeface="+mj-cs"/>
              </a:rPr>
              <a:t>hypnotherapists,</a:t>
            </a:r>
            <a:br>
              <a:rPr lang="en-US" sz="1200" dirty="0" smtClean="0">
                <a:solidFill>
                  <a:srgbClr val="57585A"/>
                </a:solidFill>
                <a:latin typeface="Arial Narrow" pitchFamily="34" charset="0"/>
                <a:ea typeface="+mj-ea"/>
                <a:cs typeface="+mj-cs"/>
              </a:rPr>
            </a:br>
            <a:r>
              <a:rPr lang="en-US" sz="1200" dirty="0" smtClean="0">
                <a:solidFill>
                  <a:srgbClr val="57585A"/>
                </a:solidFill>
                <a:latin typeface="Arial Narrow" pitchFamily="34" charset="0"/>
                <a:ea typeface="+mj-ea"/>
                <a:cs typeface="+mj-cs"/>
              </a:rPr>
              <a:t>and </a:t>
            </a:r>
            <a:r>
              <a:rPr lang="en-US" sz="1200" dirty="0">
                <a:solidFill>
                  <a:srgbClr val="57585A"/>
                </a:solidFill>
                <a:latin typeface="Arial Narrow" pitchFamily="34" charset="0"/>
                <a:ea typeface="+mj-ea"/>
                <a:cs typeface="+mj-cs"/>
              </a:rPr>
              <a:t>life </a:t>
            </a:r>
            <a:r>
              <a:rPr lang="en-US" sz="1200" dirty="0" smtClean="0">
                <a:solidFill>
                  <a:srgbClr val="57585A"/>
                </a:solidFill>
                <a:latin typeface="Arial Narrow" pitchFamily="34" charset="0"/>
                <a:ea typeface="+mj-ea"/>
                <a:cs typeface="+mj-cs"/>
              </a:rPr>
              <a:t>coaches.</a:t>
            </a:r>
          </a:p>
        </p:txBody>
      </p:sp>
      <p:cxnSp>
        <p:nvCxnSpPr>
          <p:cNvPr id="16" name="Straight Connector 15"/>
          <p:cNvCxnSpPr/>
          <p:nvPr/>
        </p:nvCxnSpPr>
        <p:spPr>
          <a:xfrm>
            <a:off x="4419600" y="3614738"/>
            <a:ext cx="0" cy="58578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Elbow Connector 16"/>
          <p:cNvCxnSpPr/>
          <p:nvPr/>
        </p:nvCxnSpPr>
        <p:spPr>
          <a:xfrm>
            <a:off x="4291013" y="3433763"/>
            <a:ext cx="125412" cy="474662"/>
          </a:xfrm>
          <a:prstGeom prst="bentConnector3">
            <a:avLst>
              <a:gd name="adj1" fmla="val 50000"/>
            </a:avLst>
          </a:prstGeom>
          <a:ln>
            <a:solidFill>
              <a:srgbClr val="FF0000"/>
            </a:solidFill>
            <a:miter lim="800000"/>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2"/>
          <p:cNvSpPr>
            <a:spLocks noGrp="1"/>
          </p:cNvSpPr>
          <p:nvPr>
            <p:ph type="title"/>
          </p:nvPr>
        </p:nvSpPr>
        <p:spPr>
          <a:xfrm>
            <a:off x="1343025" y="0"/>
            <a:ext cx="7381875" cy="1143000"/>
          </a:xfrm>
        </p:spPr>
        <p:txBody>
          <a:bodyPr/>
          <a:lstStyle/>
          <a:p>
            <a:pPr eaLnBrk="1" hangingPunct="1"/>
            <a:r>
              <a:rPr lang="en-US" smtClean="0"/>
              <a:t>Psychotherapy</a:t>
            </a:r>
          </a:p>
        </p:txBody>
      </p:sp>
      <p:cxnSp>
        <p:nvCxnSpPr>
          <p:cNvPr id="8" name="Straight Arrow Connector 7"/>
          <p:cNvCxnSpPr/>
          <p:nvPr/>
        </p:nvCxnSpPr>
        <p:spPr>
          <a:xfrm flipH="1">
            <a:off x="4567238" y="1525588"/>
            <a:ext cx="9525" cy="4341812"/>
          </a:xfrm>
          <a:prstGeom prst="straightConnector1">
            <a:avLst/>
          </a:prstGeom>
          <a:ln w="3810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196" name="TextBox 8"/>
          <p:cNvSpPr txBox="1">
            <a:spLocks noChangeArrowheads="1"/>
          </p:cNvSpPr>
          <p:nvPr/>
        </p:nvSpPr>
        <p:spPr bwMode="auto">
          <a:xfrm>
            <a:off x="4629150" y="3695700"/>
            <a:ext cx="555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solidFill>
                  <a:schemeClr val="bg1"/>
                </a:solidFill>
                <a:latin typeface="Arial Narrow" panose="020B0606020202030204" pitchFamily="34" charset="0"/>
              </a:rPr>
              <a:t>4.84</a:t>
            </a:r>
          </a:p>
        </p:txBody>
      </p:sp>
      <p:cxnSp>
        <p:nvCxnSpPr>
          <p:cNvPr id="10" name="Straight Arrow Connector 9"/>
          <p:cNvCxnSpPr/>
          <p:nvPr/>
        </p:nvCxnSpPr>
        <p:spPr>
          <a:xfrm flipH="1">
            <a:off x="2411413" y="5399088"/>
            <a:ext cx="4321175" cy="0"/>
          </a:xfrm>
          <a:prstGeom prst="straightConnector1">
            <a:avLst/>
          </a:prstGeom>
          <a:ln w="3810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198" name="TextBox 13"/>
          <p:cNvSpPr txBox="1">
            <a:spLocks noChangeArrowheads="1"/>
          </p:cNvSpPr>
          <p:nvPr/>
        </p:nvSpPr>
        <p:spPr bwMode="auto">
          <a:xfrm>
            <a:off x="5630863" y="4976813"/>
            <a:ext cx="5556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solidFill>
                  <a:schemeClr val="bg1"/>
                </a:solidFill>
                <a:latin typeface="Arial Narrow" panose="020B0606020202030204" pitchFamily="34" charset="0"/>
              </a:rPr>
              <a:t>4.84</a:t>
            </a:r>
          </a:p>
        </p:txBody>
      </p:sp>
      <p:cxnSp>
        <p:nvCxnSpPr>
          <p:cNvPr id="15" name="Straight Arrow Connector 14"/>
          <p:cNvCxnSpPr/>
          <p:nvPr/>
        </p:nvCxnSpPr>
        <p:spPr>
          <a:xfrm flipH="1">
            <a:off x="1352550" y="2222500"/>
            <a:ext cx="6438900" cy="0"/>
          </a:xfrm>
          <a:prstGeom prst="straightConnector1">
            <a:avLst/>
          </a:prstGeom>
          <a:ln w="3810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200" name="TextBox 20"/>
          <p:cNvSpPr txBox="1">
            <a:spLocks noChangeArrowheads="1"/>
          </p:cNvSpPr>
          <p:nvPr/>
        </p:nvSpPr>
        <p:spPr bwMode="auto">
          <a:xfrm>
            <a:off x="7064375" y="2290763"/>
            <a:ext cx="4492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solidFill>
                  <a:schemeClr val="bg1"/>
                </a:solidFill>
                <a:latin typeface="Arial Narrow" panose="020B0606020202030204" pitchFamily="34" charset="0"/>
              </a:rPr>
              <a:t>7.2</a:t>
            </a:r>
          </a:p>
        </p:txBody>
      </p:sp>
      <p:sp>
        <p:nvSpPr>
          <p:cNvPr id="8201" name="Rectangle 30"/>
          <p:cNvSpPr>
            <a:spLocks noChangeArrowheads="1"/>
          </p:cNvSpPr>
          <p:nvPr/>
        </p:nvSpPr>
        <p:spPr bwMode="auto">
          <a:xfrm rot="-5400000">
            <a:off x="6951663" y="4767263"/>
            <a:ext cx="20637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solidFill>
                  <a:srgbClr val="57585A"/>
                </a:solidFill>
                <a:latin typeface="Arial Narrow" panose="020B0606020202030204" pitchFamily="34" charset="0"/>
              </a:rPr>
              <a:t>Courtesy of Mountain Employee Assistance Program</a:t>
            </a:r>
          </a:p>
        </p:txBody>
      </p:sp>
      <p:sp>
        <p:nvSpPr>
          <p:cNvPr id="8202" name="Rectangle 30"/>
          <p:cNvSpPr>
            <a:spLocks noChangeArrowheads="1"/>
          </p:cNvSpPr>
          <p:nvPr/>
        </p:nvSpPr>
        <p:spPr bwMode="auto">
          <a:xfrm rot="-5400000">
            <a:off x="5876925" y="4786313"/>
            <a:ext cx="20320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solidFill>
                  <a:srgbClr val="57585A"/>
                </a:solidFill>
                <a:latin typeface="Arial Narrow" panose="020B0606020202030204" pitchFamily="34" charset="0"/>
              </a:rPr>
              <a:t>© All Photos on content slides require a photo credit</a:t>
            </a:r>
          </a:p>
        </p:txBody>
      </p:sp>
      <p:sp>
        <p:nvSpPr>
          <p:cNvPr id="13" name="Rounded Rectangle 12"/>
          <p:cNvSpPr/>
          <p:nvPr/>
        </p:nvSpPr>
        <p:spPr>
          <a:xfrm>
            <a:off x="252413" y="6089650"/>
            <a:ext cx="284162" cy="146050"/>
          </a:xfrm>
          <a:prstGeom prst="roundRect">
            <a:avLst/>
          </a:prstGeom>
          <a:solidFill>
            <a:srgbClr val="FFD34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L01</a:t>
            </a:r>
          </a:p>
        </p:txBody>
      </p:sp>
      <p:sp>
        <p:nvSpPr>
          <p:cNvPr id="14" name="Rounded Rectangle 13"/>
          <p:cNvSpPr/>
          <p:nvPr/>
        </p:nvSpPr>
        <p:spPr>
          <a:xfrm>
            <a:off x="5746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L02</a:t>
            </a:r>
          </a:p>
        </p:txBody>
      </p:sp>
      <p:sp>
        <p:nvSpPr>
          <p:cNvPr id="16" name="Rounded Rectangle 15"/>
          <p:cNvSpPr/>
          <p:nvPr/>
        </p:nvSpPr>
        <p:spPr>
          <a:xfrm>
            <a:off x="895350" y="6089650"/>
            <a:ext cx="284163"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L03</a:t>
            </a:r>
          </a:p>
        </p:txBody>
      </p:sp>
      <p:sp>
        <p:nvSpPr>
          <p:cNvPr id="17" name="Rounded Rectangle 16"/>
          <p:cNvSpPr/>
          <p:nvPr/>
        </p:nvSpPr>
        <p:spPr>
          <a:xfrm>
            <a:off x="12176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L04</a:t>
            </a:r>
          </a:p>
        </p:txBody>
      </p:sp>
      <p:sp>
        <p:nvSpPr>
          <p:cNvPr id="18" name="Rounded Rectangle 17"/>
          <p:cNvSpPr/>
          <p:nvPr/>
        </p:nvSpPr>
        <p:spPr>
          <a:xfrm>
            <a:off x="15398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L05</a:t>
            </a:r>
          </a:p>
        </p:txBody>
      </p:sp>
      <p:sp>
        <p:nvSpPr>
          <p:cNvPr id="20" name="Rectangle 19"/>
          <p:cNvSpPr/>
          <p:nvPr/>
        </p:nvSpPr>
        <p:spPr>
          <a:xfrm>
            <a:off x="254000" y="6273800"/>
            <a:ext cx="2203450" cy="584200"/>
          </a:xfrm>
          <a:prstGeom prst="rect">
            <a:avLst/>
          </a:prstGeom>
          <a:gradFill>
            <a:gsLst>
              <a:gs pos="0">
                <a:srgbClr val="FF0000"/>
              </a:gs>
              <a:gs pos="100000">
                <a:srgbClr val="C00000"/>
              </a:gs>
            </a:gsLst>
            <a:lin ang="5400000" scaled="0"/>
          </a:gradFill>
          <a:ln w="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Do Psychologists Provide Therapy?</a:t>
            </a:r>
          </a:p>
        </p:txBody>
      </p:sp>
      <p:sp>
        <p:nvSpPr>
          <p:cNvPr id="21" name="Rectangle 20"/>
          <p:cNvSpPr/>
          <p:nvPr/>
        </p:nvSpPr>
        <p:spPr>
          <a:xfrm>
            <a:off x="24828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Different Types of</a:t>
            </a:r>
            <a:br>
              <a:rPr lang="en-US" sz="900" dirty="0">
                <a:latin typeface="Arial Narrow" pitchFamily="34" charset="0"/>
              </a:rPr>
            </a:br>
            <a:r>
              <a:rPr lang="en-US" sz="900" dirty="0">
                <a:latin typeface="Arial Narrow" pitchFamily="34" charset="0"/>
              </a:rPr>
              <a:t>Psychotherapies Are Used?</a:t>
            </a:r>
          </a:p>
        </p:txBody>
      </p:sp>
      <p:sp>
        <p:nvSpPr>
          <p:cNvPr id="22" name="Rectangle 21"/>
          <p:cNvSpPr/>
          <p:nvPr/>
        </p:nvSpPr>
        <p:spPr>
          <a:xfrm>
            <a:off x="47117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Are Biological Therapies?</a:t>
            </a:r>
          </a:p>
        </p:txBody>
      </p:sp>
      <p:sp>
        <p:nvSpPr>
          <p:cNvPr id="23" name="Rectangle 22"/>
          <p:cNvSpPr/>
          <p:nvPr/>
        </p:nvSpPr>
        <p:spPr>
          <a:xfrm>
            <a:off x="69405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Are Specific Disorders Treated?</a:t>
            </a:r>
          </a:p>
        </p:txBody>
      </p:sp>
      <p:pic>
        <p:nvPicPr>
          <p:cNvPr id="8212"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440238" y="1482725"/>
            <a:ext cx="3421062" cy="218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13"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00550" y="3673475"/>
            <a:ext cx="3460750"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14" name="Rectangle 30"/>
          <p:cNvSpPr>
            <a:spLocks noChangeArrowheads="1"/>
          </p:cNvSpPr>
          <p:nvPr/>
        </p:nvSpPr>
        <p:spPr bwMode="auto">
          <a:xfrm rot="-5400000">
            <a:off x="7292181" y="2853532"/>
            <a:ext cx="13827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solidFill>
                  <a:srgbClr val="57585A"/>
                </a:solidFill>
                <a:latin typeface="Arial Narrow" panose="020B0606020202030204" pitchFamily="34" charset="0"/>
              </a:rPr>
              <a:t>© Frank Pedrick/The Image Works</a:t>
            </a:r>
          </a:p>
        </p:txBody>
      </p:sp>
      <p:sp>
        <p:nvSpPr>
          <p:cNvPr id="8215" name="Rectangle 30"/>
          <p:cNvSpPr>
            <a:spLocks noChangeArrowheads="1"/>
          </p:cNvSpPr>
          <p:nvPr/>
        </p:nvSpPr>
        <p:spPr bwMode="auto">
          <a:xfrm rot="-5400000">
            <a:off x="380206" y="2770982"/>
            <a:ext cx="15478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solidFill>
                  <a:srgbClr val="57585A"/>
                </a:solidFill>
                <a:latin typeface="Arial Narrow" panose="020B0606020202030204" pitchFamily="34" charset="0"/>
              </a:rPr>
              <a:t>© Alina Solovyova-Vincent/iStockphoto</a:t>
            </a:r>
          </a:p>
        </p:txBody>
      </p:sp>
      <p:sp>
        <p:nvSpPr>
          <p:cNvPr id="8216" name="Rectangle 30"/>
          <p:cNvSpPr>
            <a:spLocks noChangeArrowheads="1"/>
          </p:cNvSpPr>
          <p:nvPr/>
        </p:nvSpPr>
        <p:spPr bwMode="auto">
          <a:xfrm rot="-5400000">
            <a:off x="26194" y="4674394"/>
            <a:ext cx="22558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solidFill>
                  <a:srgbClr val="57585A"/>
                </a:solidFill>
                <a:latin typeface="Arial Narrow" panose="020B0606020202030204" pitchFamily="34" charset="0"/>
              </a:rPr>
              <a:t>© Will &amp; Deni McIntyre/Photo Researchers/Getty Images</a:t>
            </a:r>
          </a:p>
        </p:txBody>
      </p:sp>
      <p:pic>
        <p:nvPicPr>
          <p:cNvPr id="8217" name="Picture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81113" y="1482725"/>
            <a:ext cx="3289300" cy="219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18" name="Picture 1"/>
          <p:cNvPicPr>
            <a:picLocks noChangeAspect="1"/>
          </p:cNvPicPr>
          <p:nvPr/>
        </p:nvPicPr>
        <p:blipFill>
          <a:blip r:embed="rId6">
            <a:extLst>
              <a:ext uri="{28A0092B-C50C-407E-A947-70E740481C1C}">
                <a14:useLocalDpi xmlns:a14="http://schemas.microsoft.com/office/drawing/2010/main" val="0"/>
              </a:ext>
            </a:extLst>
          </a:blip>
          <a:srcRect r="2527"/>
          <a:stretch>
            <a:fillRect/>
          </a:stretch>
        </p:blipFill>
        <p:spPr bwMode="auto">
          <a:xfrm>
            <a:off x="1281113" y="3676650"/>
            <a:ext cx="3289300"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p:cNvCxnSpPr/>
          <p:nvPr/>
        </p:nvCxnSpPr>
        <p:spPr>
          <a:xfrm>
            <a:off x="4570413" y="1400175"/>
            <a:ext cx="0" cy="450850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H="1">
            <a:off x="819150" y="3683000"/>
            <a:ext cx="72009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2"/>
          <p:cNvSpPr>
            <a:spLocks noGrp="1"/>
          </p:cNvSpPr>
          <p:nvPr>
            <p:ph type="title"/>
          </p:nvPr>
        </p:nvSpPr>
        <p:spPr>
          <a:xfrm>
            <a:off x="1343025" y="0"/>
            <a:ext cx="7381875" cy="1143000"/>
          </a:xfrm>
        </p:spPr>
        <p:txBody>
          <a:bodyPr/>
          <a:lstStyle/>
          <a:p>
            <a:pPr eaLnBrk="1" hangingPunct="1"/>
            <a:r>
              <a:rPr lang="en-US" smtClean="0"/>
              <a:t>Clinical Psychologists:</a:t>
            </a:r>
            <a:br>
              <a:rPr lang="en-US" smtClean="0"/>
            </a:br>
            <a:r>
              <a:rPr lang="en-US" smtClean="0"/>
              <a:t>Doctoral Level</a:t>
            </a:r>
          </a:p>
        </p:txBody>
      </p:sp>
      <p:sp>
        <p:nvSpPr>
          <p:cNvPr id="13" name="Rounded Rectangle 12"/>
          <p:cNvSpPr/>
          <p:nvPr/>
        </p:nvSpPr>
        <p:spPr>
          <a:xfrm>
            <a:off x="2524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L01</a:t>
            </a:r>
          </a:p>
        </p:txBody>
      </p:sp>
      <p:sp>
        <p:nvSpPr>
          <p:cNvPr id="14" name="Rounded Rectangle 13"/>
          <p:cNvSpPr/>
          <p:nvPr/>
        </p:nvSpPr>
        <p:spPr>
          <a:xfrm>
            <a:off x="574675" y="6089650"/>
            <a:ext cx="282575" cy="146050"/>
          </a:xfrm>
          <a:prstGeom prst="roundRect">
            <a:avLst/>
          </a:prstGeom>
          <a:solidFill>
            <a:srgbClr val="FFD34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L02</a:t>
            </a:r>
          </a:p>
        </p:txBody>
      </p:sp>
      <p:sp>
        <p:nvSpPr>
          <p:cNvPr id="16" name="Rounded Rectangle 15"/>
          <p:cNvSpPr/>
          <p:nvPr/>
        </p:nvSpPr>
        <p:spPr>
          <a:xfrm>
            <a:off x="895350" y="6089650"/>
            <a:ext cx="284163"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L03</a:t>
            </a:r>
          </a:p>
        </p:txBody>
      </p:sp>
      <p:sp>
        <p:nvSpPr>
          <p:cNvPr id="17" name="Rounded Rectangle 16"/>
          <p:cNvSpPr/>
          <p:nvPr/>
        </p:nvSpPr>
        <p:spPr>
          <a:xfrm>
            <a:off x="12176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L04</a:t>
            </a:r>
          </a:p>
        </p:txBody>
      </p:sp>
      <p:sp>
        <p:nvSpPr>
          <p:cNvPr id="18" name="Rounded Rectangle 17"/>
          <p:cNvSpPr/>
          <p:nvPr/>
        </p:nvSpPr>
        <p:spPr>
          <a:xfrm>
            <a:off x="15398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L05</a:t>
            </a:r>
          </a:p>
        </p:txBody>
      </p:sp>
      <p:sp>
        <p:nvSpPr>
          <p:cNvPr id="9224" name="Rectangle 30"/>
          <p:cNvSpPr>
            <a:spLocks noChangeArrowheads="1"/>
          </p:cNvSpPr>
          <p:nvPr/>
        </p:nvSpPr>
        <p:spPr bwMode="auto">
          <a:xfrm rot="-5400000">
            <a:off x="7596188" y="4986338"/>
            <a:ext cx="10795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solidFill>
                  <a:srgbClr val="57585A"/>
                </a:solidFill>
                <a:latin typeface="Arial Narrow" panose="020B0606020202030204" pitchFamily="34" charset="0"/>
              </a:rPr>
              <a:t>© Cengage Learning 2013</a:t>
            </a:r>
          </a:p>
        </p:txBody>
      </p:sp>
      <p:pic>
        <p:nvPicPr>
          <p:cNvPr id="9225"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1413" y="1535113"/>
            <a:ext cx="6858000" cy="449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41413" y="1535113"/>
            <a:ext cx="6858000" cy="449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141413" y="1535113"/>
            <a:ext cx="6858000" cy="449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8"/>
          <p:cNvSpPr/>
          <p:nvPr/>
        </p:nvSpPr>
        <p:spPr>
          <a:xfrm>
            <a:off x="254000" y="6273800"/>
            <a:ext cx="2203450" cy="584200"/>
          </a:xfrm>
          <a:prstGeom prst="rect">
            <a:avLst/>
          </a:prstGeom>
          <a:gradFill>
            <a:gsLst>
              <a:gs pos="0">
                <a:srgbClr val="FF0000"/>
              </a:gs>
              <a:gs pos="100000">
                <a:srgbClr val="C00000"/>
              </a:gs>
            </a:gsLst>
            <a:lin ang="5400000" scaled="0"/>
          </a:gradFill>
          <a:ln w="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Do Psychologists Provide Therapy?</a:t>
            </a:r>
          </a:p>
        </p:txBody>
      </p:sp>
      <p:sp>
        <p:nvSpPr>
          <p:cNvPr id="24" name="Rectangle 23"/>
          <p:cNvSpPr/>
          <p:nvPr/>
        </p:nvSpPr>
        <p:spPr>
          <a:xfrm>
            <a:off x="24828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Different Types of</a:t>
            </a:r>
            <a:br>
              <a:rPr lang="en-US" sz="900" dirty="0">
                <a:latin typeface="Arial Narrow" pitchFamily="34" charset="0"/>
              </a:rPr>
            </a:br>
            <a:r>
              <a:rPr lang="en-US" sz="900" dirty="0">
                <a:latin typeface="Arial Narrow" pitchFamily="34" charset="0"/>
              </a:rPr>
              <a:t>Psychotherapies Are Used?</a:t>
            </a:r>
          </a:p>
        </p:txBody>
      </p:sp>
      <p:sp>
        <p:nvSpPr>
          <p:cNvPr id="25" name="Rectangle 24"/>
          <p:cNvSpPr/>
          <p:nvPr/>
        </p:nvSpPr>
        <p:spPr>
          <a:xfrm>
            <a:off x="47117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Are Biological Therapies?</a:t>
            </a:r>
          </a:p>
        </p:txBody>
      </p:sp>
      <p:sp>
        <p:nvSpPr>
          <p:cNvPr id="26" name="Rectangle 25"/>
          <p:cNvSpPr/>
          <p:nvPr/>
        </p:nvSpPr>
        <p:spPr>
          <a:xfrm>
            <a:off x="69405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Are Specific Disorders Treated?</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2"/>
          <p:cNvSpPr>
            <a:spLocks noGrp="1"/>
          </p:cNvSpPr>
          <p:nvPr>
            <p:ph type="title"/>
          </p:nvPr>
        </p:nvSpPr>
        <p:spPr>
          <a:xfrm>
            <a:off x="1343025" y="0"/>
            <a:ext cx="7381875" cy="1143000"/>
          </a:xfrm>
        </p:spPr>
        <p:txBody>
          <a:bodyPr/>
          <a:lstStyle/>
          <a:p>
            <a:pPr eaLnBrk="1" hangingPunct="1"/>
            <a:r>
              <a:rPr lang="en-US" smtClean="0"/>
              <a:t>Clinical Psychologists:</a:t>
            </a:r>
            <a:br>
              <a:rPr lang="en-US" smtClean="0"/>
            </a:br>
            <a:r>
              <a:rPr lang="en-US" smtClean="0"/>
              <a:t>Masters Level</a:t>
            </a:r>
          </a:p>
        </p:txBody>
      </p:sp>
      <p:sp>
        <p:nvSpPr>
          <p:cNvPr id="10243" name="Rectangle 30"/>
          <p:cNvSpPr>
            <a:spLocks noChangeArrowheads="1"/>
          </p:cNvSpPr>
          <p:nvPr/>
        </p:nvSpPr>
        <p:spPr bwMode="auto">
          <a:xfrm>
            <a:off x="7939088" y="5842000"/>
            <a:ext cx="10795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solidFill>
                  <a:srgbClr val="57585A"/>
                </a:solidFill>
                <a:latin typeface="Arial Narrow" panose="020B0606020202030204" pitchFamily="34" charset="0"/>
              </a:rPr>
              <a:t>© Cengage Learning 2013</a:t>
            </a:r>
          </a:p>
        </p:txBody>
      </p:sp>
      <p:sp>
        <p:nvSpPr>
          <p:cNvPr id="13" name="Rounded Rectangle 12"/>
          <p:cNvSpPr/>
          <p:nvPr/>
        </p:nvSpPr>
        <p:spPr>
          <a:xfrm>
            <a:off x="2524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L01</a:t>
            </a:r>
          </a:p>
        </p:txBody>
      </p:sp>
      <p:sp>
        <p:nvSpPr>
          <p:cNvPr id="14" name="Rounded Rectangle 13"/>
          <p:cNvSpPr/>
          <p:nvPr/>
        </p:nvSpPr>
        <p:spPr>
          <a:xfrm>
            <a:off x="574675" y="6089650"/>
            <a:ext cx="282575" cy="146050"/>
          </a:xfrm>
          <a:prstGeom prst="roundRect">
            <a:avLst/>
          </a:prstGeom>
          <a:solidFill>
            <a:srgbClr val="FFD34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L02</a:t>
            </a:r>
          </a:p>
        </p:txBody>
      </p:sp>
      <p:sp>
        <p:nvSpPr>
          <p:cNvPr id="16" name="Rounded Rectangle 15"/>
          <p:cNvSpPr/>
          <p:nvPr/>
        </p:nvSpPr>
        <p:spPr>
          <a:xfrm>
            <a:off x="895350" y="6089650"/>
            <a:ext cx="284163"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L03</a:t>
            </a:r>
          </a:p>
        </p:txBody>
      </p:sp>
      <p:sp>
        <p:nvSpPr>
          <p:cNvPr id="17" name="Rounded Rectangle 16"/>
          <p:cNvSpPr/>
          <p:nvPr/>
        </p:nvSpPr>
        <p:spPr>
          <a:xfrm>
            <a:off x="12176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L04</a:t>
            </a:r>
          </a:p>
        </p:txBody>
      </p:sp>
      <p:sp>
        <p:nvSpPr>
          <p:cNvPr id="18" name="Rounded Rectangle 17"/>
          <p:cNvSpPr/>
          <p:nvPr/>
        </p:nvSpPr>
        <p:spPr>
          <a:xfrm>
            <a:off x="15398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L05</a:t>
            </a:r>
          </a:p>
        </p:txBody>
      </p:sp>
      <p:pic>
        <p:nvPicPr>
          <p:cNvPr id="10249" name="base"/>
          <p:cNvPicPr>
            <a:picLocks noChangeAspect="1"/>
          </p:cNvPicPr>
          <p:nvPr/>
        </p:nvPicPr>
        <p:blipFill>
          <a:blip r:embed="rId3">
            <a:extLst>
              <a:ext uri="{28A0092B-C50C-407E-A947-70E740481C1C}">
                <a14:useLocalDpi xmlns:a14="http://schemas.microsoft.com/office/drawing/2010/main" val="0"/>
              </a:ext>
            </a:extLst>
          </a:blip>
          <a:srcRect l="2" r="1288"/>
          <a:stretch>
            <a:fillRect/>
          </a:stretch>
        </p:blipFill>
        <p:spPr bwMode="auto">
          <a:xfrm>
            <a:off x="1058863" y="1925638"/>
            <a:ext cx="7088187" cy="362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bar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58863" y="1925638"/>
            <a:ext cx="7180262" cy="362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bar2"/>
          <p:cNvPicPr>
            <a:picLocks noChangeAspect="1"/>
          </p:cNvPicPr>
          <p:nvPr/>
        </p:nvPicPr>
        <p:blipFill>
          <a:blip r:embed="rId5">
            <a:extLst>
              <a:ext uri="{28A0092B-C50C-407E-A947-70E740481C1C}">
                <a14:useLocalDpi xmlns:a14="http://schemas.microsoft.com/office/drawing/2010/main" val="0"/>
              </a:ext>
            </a:extLst>
          </a:blip>
          <a:srcRect r="1431"/>
          <a:stretch>
            <a:fillRect/>
          </a:stretch>
        </p:blipFill>
        <p:spPr bwMode="auto">
          <a:xfrm>
            <a:off x="1058863" y="1925638"/>
            <a:ext cx="7078662" cy="362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bar3"/>
          <p:cNvPicPr>
            <a:picLocks noChangeAspect="1"/>
          </p:cNvPicPr>
          <p:nvPr/>
        </p:nvPicPr>
        <p:blipFill>
          <a:blip r:embed="rId6">
            <a:extLst>
              <a:ext uri="{28A0092B-C50C-407E-A947-70E740481C1C}">
                <a14:useLocalDpi xmlns:a14="http://schemas.microsoft.com/office/drawing/2010/main" val="0"/>
              </a:ext>
            </a:extLst>
          </a:blip>
          <a:srcRect r="1431"/>
          <a:stretch>
            <a:fillRect/>
          </a:stretch>
        </p:blipFill>
        <p:spPr bwMode="auto">
          <a:xfrm>
            <a:off x="1058863" y="1925638"/>
            <a:ext cx="7078662" cy="362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legend"/>
          <p:cNvPicPr>
            <a:picLocks noChangeAspect="1"/>
          </p:cNvPicPr>
          <p:nvPr/>
        </p:nvPicPr>
        <p:blipFill>
          <a:blip r:embed="rId7">
            <a:extLst>
              <a:ext uri="{28A0092B-C50C-407E-A947-70E740481C1C}">
                <a14:useLocalDpi xmlns:a14="http://schemas.microsoft.com/office/drawing/2010/main" val="0"/>
              </a:ext>
            </a:extLst>
          </a:blip>
          <a:srcRect r="1431"/>
          <a:stretch>
            <a:fillRect/>
          </a:stretch>
        </p:blipFill>
        <p:spPr bwMode="auto">
          <a:xfrm>
            <a:off x="1058863" y="1925638"/>
            <a:ext cx="7078662" cy="362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numbers first set"/>
          <p:cNvPicPr>
            <a:picLocks noChangeAspect="1"/>
          </p:cNvPicPr>
          <p:nvPr/>
        </p:nvPicPr>
        <p:blipFill>
          <a:blip r:embed="rId8">
            <a:extLst>
              <a:ext uri="{28A0092B-C50C-407E-A947-70E740481C1C}">
                <a14:useLocalDpi xmlns:a14="http://schemas.microsoft.com/office/drawing/2010/main" val="0"/>
              </a:ext>
            </a:extLst>
          </a:blip>
          <a:srcRect r="1431"/>
          <a:stretch>
            <a:fillRect/>
          </a:stretch>
        </p:blipFill>
        <p:spPr bwMode="auto">
          <a:xfrm>
            <a:off x="1058863" y="1925638"/>
            <a:ext cx="7078662" cy="362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bar4"/>
          <p:cNvPicPr>
            <a:picLocks noChangeAspect="1"/>
          </p:cNvPicPr>
          <p:nvPr/>
        </p:nvPicPr>
        <p:blipFill>
          <a:blip r:embed="rId9">
            <a:extLst>
              <a:ext uri="{28A0092B-C50C-407E-A947-70E740481C1C}">
                <a14:useLocalDpi xmlns:a14="http://schemas.microsoft.com/office/drawing/2010/main" val="0"/>
              </a:ext>
            </a:extLst>
          </a:blip>
          <a:srcRect l="2" r="1288"/>
          <a:stretch>
            <a:fillRect/>
          </a:stretch>
        </p:blipFill>
        <p:spPr bwMode="auto">
          <a:xfrm>
            <a:off x="1058863" y="1925638"/>
            <a:ext cx="7088187" cy="362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bar5"/>
          <p:cNvPicPr>
            <a:picLocks noChangeAspect="1"/>
          </p:cNvPicPr>
          <p:nvPr/>
        </p:nvPicPr>
        <p:blipFill>
          <a:blip r:embed="rId10">
            <a:extLst>
              <a:ext uri="{28A0092B-C50C-407E-A947-70E740481C1C}">
                <a14:useLocalDpi xmlns:a14="http://schemas.microsoft.com/office/drawing/2010/main" val="0"/>
              </a:ext>
            </a:extLst>
          </a:blip>
          <a:srcRect r="1431"/>
          <a:stretch>
            <a:fillRect/>
          </a:stretch>
        </p:blipFill>
        <p:spPr bwMode="auto">
          <a:xfrm>
            <a:off x="1058863" y="1925638"/>
            <a:ext cx="7078662" cy="362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bar6"/>
          <p:cNvPicPr>
            <a:picLocks noChangeAspect="1"/>
          </p:cNvPicPr>
          <p:nvPr/>
        </p:nvPicPr>
        <p:blipFill>
          <a:blip r:embed="rId11">
            <a:extLst>
              <a:ext uri="{28A0092B-C50C-407E-A947-70E740481C1C}">
                <a14:useLocalDpi xmlns:a14="http://schemas.microsoft.com/office/drawing/2010/main" val="0"/>
              </a:ext>
            </a:extLst>
          </a:blip>
          <a:srcRect r="1431"/>
          <a:stretch>
            <a:fillRect/>
          </a:stretch>
        </p:blipFill>
        <p:spPr bwMode="auto">
          <a:xfrm>
            <a:off x="1058863" y="1925638"/>
            <a:ext cx="7078662" cy="362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numbers second set"/>
          <p:cNvPicPr>
            <a:picLocks noChangeAspect="1"/>
          </p:cNvPicPr>
          <p:nvPr/>
        </p:nvPicPr>
        <p:blipFill>
          <a:blip r:embed="rId12">
            <a:extLst>
              <a:ext uri="{28A0092B-C50C-407E-A947-70E740481C1C}">
                <a14:useLocalDpi xmlns:a14="http://schemas.microsoft.com/office/drawing/2010/main" val="0"/>
              </a:ext>
            </a:extLst>
          </a:blip>
          <a:srcRect r="1431"/>
          <a:stretch>
            <a:fillRect/>
          </a:stretch>
        </p:blipFill>
        <p:spPr bwMode="auto">
          <a:xfrm>
            <a:off x="1058863" y="1925638"/>
            <a:ext cx="7078662" cy="362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23"/>
          <p:cNvSpPr/>
          <p:nvPr/>
        </p:nvSpPr>
        <p:spPr>
          <a:xfrm>
            <a:off x="254000" y="6273800"/>
            <a:ext cx="2203450" cy="584200"/>
          </a:xfrm>
          <a:prstGeom prst="rect">
            <a:avLst/>
          </a:prstGeom>
          <a:gradFill>
            <a:gsLst>
              <a:gs pos="0">
                <a:srgbClr val="FF0000"/>
              </a:gs>
              <a:gs pos="100000">
                <a:srgbClr val="C00000"/>
              </a:gs>
            </a:gsLst>
            <a:lin ang="5400000" scaled="0"/>
          </a:gradFill>
          <a:ln w="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Do Psychologists Provide Therapy?</a:t>
            </a:r>
          </a:p>
        </p:txBody>
      </p:sp>
      <p:sp>
        <p:nvSpPr>
          <p:cNvPr id="25" name="Rectangle 24"/>
          <p:cNvSpPr/>
          <p:nvPr/>
        </p:nvSpPr>
        <p:spPr>
          <a:xfrm>
            <a:off x="24828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Different Types of</a:t>
            </a:r>
            <a:br>
              <a:rPr lang="en-US" sz="900" dirty="0">
                <a:latin typeface="Arial Narrow" pitchFamily="34" charset="0"/>
              </a:rPr>
            </a:br>
            <a:r>
              <a:rPr lang="en-US" sz="900" dirty="0">
                <a:latin typeface="Arial Narrow" pitchFamily="34" charset="0"/>
              </a:rPr>
              <a:t>Psychotherapies Are Used?</a:t>
            </a:r>
          </a:p>
        </p:txBody>
      </p:sp>
      <p:sp>
        <p:nvSpPr>
          <p:cNvPr id="26" name="Rectangle 25"/>
          <p:cNvSpPr/>
          <p:nvPr/>
        </p:nvSpPr>
        <p:spPr>
          <a:xfrm>
            <a:off x="47117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Are Biological Therapies?</a:t>
            </a:r>
          </a:p>
        </p:txBody>
      </p:sp>
      <p:sp>
        <p:nvSpPr>
          <p:cNvPr id="27" name="Rectangle 26"/>
          <p:cNvSpPr/>
          <p:nvPr/>
        </p:nvSpPr>
        <p:spPr>
          <a:xfrm>
            <a:off x="69405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Are Specific Disorders Treated?</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1000"/>
                                        <p:tgtEl>
                                          <p:spTgt spid="5"/>
                                        </p:tgtEl>
                                      </p:cBhvr>
                                    </p:animEffect>
                                  </p:childTnLst>
                                </p:cTn>
                              </p:par>
                              <p:par>
                                <p:cTn id="8" presetID="22" presetClass="entr" presetSubtype="4" fill="hold" nodeType="withEffect">
                                  <p:stCondLst>
                                    <p:cond delay="50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1000"/>
                                        <p:tgtEl>
                                          <p:spTgt spid="6"/>
                                        </p:tgtEl>
                                      </p:cBhvr>
                                    </p:animEffect>
                                  </p:childTnLst>
                                </p:cTn>
                              </p:par>
                              <p:par>
                                <p:cTn id="11" presetID="22" presetClass="entr" presetSubtype="4" fill="hold" nodeType="withEffect">
                                  <p:stCondLst>
                                    <p:cond delay="100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1000"/>
                                        <p:tgtEl>
                                          <p:spTgt spid="7"/>
                                        </p:tgtEl>
                                      </p:cBhvr>
                                    </p:animEffect>
                                  </p:childTnLst>
                                </p:cTn>
                              </p:par>
                              <p:par>
                                <p:cTn id="14" presetID="10" presetClass="entr" presetSubtype="0" fill="hold" nodeType="withEffect">
                                  <p:stCondLst>
                                    <p:cond delay="150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nodeType="withEffect">
                                  <p:stCondLst>
                                    <p:cond delay="150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4"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1000"/>
                                        <p:tgtEl>
                                          <p:spTgt spid="11"/>
                                        </p:tgtEl>
                                      </p:cBhvr>
                                    </p:animEffect>
                                  </p:childTnLst>
                                </p:cTn>
                              </p:par>
                              <p:par>
                                <p:cTn id="25" presetID="22" presetClass="entr" presetSubtype="4" fill="hold" nodeType="withEffect">
                                  <p:stCondLst>
                                    <p:cond delay="50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1000"/>
                                        <p:tgtEl>
                                          <p:spTgt spid="12"/>
                                        </p:tgtEl>
                                      </p:cBhvr>
                                    </p:animEffect>
                                  </p:childTnLst>
                                </p:cTn>
                              </p:par>
                              <p:par>
                                <p:cTn id="28" presetID="22" presetClass="entr" presetSubtype="4" fill="hold" nodeType="withEffect">
                                  <p:stCondLst>
                                    <p:cond delay="1000"/>
                                  </p:stCondLst>
                                  <p:childTnLst>
                                    <p:set>
                                      <p:cBhvr>
                                        <p:cTn id="29" dur="1" fill="hold">
                                          <p:stCondLst>
                                            <p:cond delay="0"/>
                                          </p:stCondLst>
                                        </p:cTn>
                                        <p:tgtEl>
                                          <p:spTgt spid="15"/>
                                        </p:tgtEl>
                                        <p:attrNameLst>
                                          <p:attrName>style.visibility</p:attrName>
                                        </p:attrNameLst>
                                      </p:cBhvr>
                                      <p:to>
                                        <p:strVal val="visible"/>
                                      </p:to>
                                    </p:set>
                                    <p:animEffect transition="in" filter="wipe(down)">
                                      <p:cBhvr>
                                        <p:cTn id="30" dur="1000"/>
                                        <p:tgtEl>
                                          <p:spTgt spid="15"/>
                                        </p:tgtEl>
                                      </p:cBhvr>
                                    </p:animEffect>
                                  </p:childTnLst>
                                </p:cTn>
                              </p:par>
                              <p:par>
                                <p:cTn id="31" presetID="10" presetClass="entr" presetSubtype="0" fill="hold" nodeType="withEffect">
                                  <p:stCondLst>
                                    <p:cond delay="150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p:cNvPicPr>
          <p:nvPr/>
        </p:nvPicPr>
        <p:blipFill>
          <a:blip r:embed="rId3">
            <a:extLst>
              <a:ext uri="{28A0092B-C50C-407E-A947-70E740481C1C}">
                <a14:useLocalDpi xmlns:a14="http://schemas.microsoft.com/office/drawing/2010/main" val="0"/>
              </a:ext>
            </a:extLst>
          </a:blip>
          <a:srcRect l="2872"/>
          <a:stretch>
            <a:fillRect/>
          </a:stretch>
        </p:blipFill>
        <p:spPr bwMode="auto">
          <a:xfrm>
            <a:off x="1281113" y="1479550"/>
            <a:ext cx="6580187" cy="443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Title 2"/>
          <p:cNvSpPr>
            <a:spLocks noGrp="1"/>
          </p:cNvSpPr>
          <p:nvPr>
            <p:ph type="title"/>
          </p:nvPr>
        </p:nvSpPr>
        <p:spPr>
          <a:xfrm>
            <a:off x="1343025" y="0"/>
            <a:ext cx="7381875" cy="1143000"/>
          </a:xfrm>
        </p:spPr>
        <p:txBody>
          <a:bodyPr/>
          <a:lstStyle/>
          <a:p>
            <a:pPr eaLnBrk="1" hangingPunct="1"/>
            <a:r>
              <a:rPr lang="en-US" smtClean="0"/>
              <a:t>Hypnotherapists and Life Coaches</a:t>
            </a:r>
          </a:p>
        </p:txBody>
      </p:sp>
      <p:sp>
        <p:nvSpPr>
          <p:cNvPr id="11268" name="Rectangle 30"/>
          <p:cNvSpPr>
            <a:spLocks noChangeArrowheads="1"/>
          </p:cNvSpPr>
          <p:nvPr/>
        </p:nvSpPr>
        <p:spPr bwMode="auto">
          <a:xfrm rot="-5400000">
            <a:off x="7369968" y="5199857"/>
            <a:ext cx="12176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solidFill>
                  <a:srgbClr val="57585A"/>
                </a:solidFill>
                <a:latin typeface="Arial Narrow" panose="020B0606020202030204" pitchFamily="34" charset="0"/>
              </a:rPr>
              <a:t>© Paula Connelly/iStockPhoto</a:t>
            </a:r>
          </a:p>
        </p:txBody>
      </p:sp>
      <p:sp>
        <p:nvSpPr>
          <p:cNvPr id="13" name="Rounded Rectangle 12"/>
          <p:cNvSpPr/>
          <p:nvPr/>
        </p:nvSpPr>
        <p:spPr>
          <a:xfrm>
            <a:off x="2524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L01</a:t>
            </a:r>
          </a:p>
        </p:txBody>
      </p:sp>
      <p:sp>
        <p:nvSpPr>
          <p:cNvPr id="14" name="Rounded Rectangle 13"/>
          <p:cNvSpPr/>
          <p:nvPr/>
        </p:nvSpPr>
        <p:spPr>
          <a:xfrm>
            <a:off x="574675" y="6089650"/>
            <a:ext cx="282575" cy="146050"/>
          </a:xfrm>
          <a:prstGeom prst="roundRect">
            <a:avLst/>
          </a:prstGeom>
          <a:solidFill>
            <a:srgbClr val="FFD34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L02</a:t>
            </a:r>
          </a:p>
        </p:txBody>
      </p:sp>
      <p:sp>
        <p:nvSpPr>
          <p:cNvPr id="16" name="Rounded Rectangle 15"/>
          <p:cNvSpPr/>
          <p:nvPr/>
        </p:nvSpPr>
        <p:spPr>
          <a:xfrm>
            <a:off x="895350" y="6089650"/>
            <a:ext cx="284163"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L03</a:t>
            </a:r>
          </a:p>
        </p:txBody>
      </p:sp>
      <p:sp>
        <p:nvSpPr>
          <p:cNvPr id="17" name="Rounded Rectangle 16"/>
          <p:cNvSpPr/>
          <p:nvPr/>
        </p:nvSpPr>
        <p:spPr>
          <a:xfrm>
            <a:off x="12176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L04</a:t>
            </a:r>
          </a:p>
        </p:txBody>
      </p:sp>
      <p:sp>
        <p:nvSpPr>
          <p:cNvPr id="18" name="Rounded Rectangle 17"/>
          <p:cNvSpPr/>
          <p:nvPr/>
        </p:nvSpPr>
        <p:spPr>
          <a:xfrm>
            <a:off x="15398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L05</a:t>
            </a:r>
          </a:p>
        </p:txBody>
      </p:sp>
      <p:pic>
        <p:nvPicPr>
          <p:cNvPr id="11274" name="Picture 1"/>
          <p:cNvPicPr>
            <a:picLocks noChangeAspect="1"/>
          </p:cNvPicPr>
          <p:nvPr/>
        </p:nvPicPr>
        <p:blipFill>
          <a:blip r:embed="rId4">
            <a:extLst>
              <a:ext uri="{28A0092B-C50C-407E-A947-70E740481C1C}">
                <a14:useLocalDpi xmlns:a14="http://schemas.microsoft.com/office/drawing/2010/main" val="0"/>
              </a:ext>
            </a:extLst>
          </a:blip>
          <a:srcRect t="7027" b="13831"/>
          <a:stretch>
            <a:fillRect/>
          </a:stretch>
        </p:blipFill>
        <p:spPr bwMode="auto">
          <a:xfrm>
            <a:off x="1281113" y="1482725"/>
            <a:ext cx="1852612" cy="2132013"/>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1275" name="Rectangle 30"/>
          <p:cNvSpPr>
            <a:spLocks noChangeArrowheads="1"/>
          </p:cNvSpPr>
          <p:nvPr/>
        </p:nvSpPr>
        <p:spPr bwMode="auto">
          <a:xfrm rot="-5400000">
            <a:off x="672306" y="3009107"/>
            <a:ext cx="9826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solidFill>
                  <a:srgbClr val="57585A"/>
                </a:solidFill>
                <a:latin typeface="Arial Narrow" panose="020B0606020202030204" pitchFamily="34" charset="0"/>
              </a:rPr>
              <a:t>© Erich Schlegel/Corbis</a:t>
            </a:r>
          </a:p>
        </p:txBody>
      </p:sp>
      <p:sp>
        <p:nvSpPr>
          <p:cNvPr id="19" name="Rectangle 18"/>
          <p:cNvSpPr/>
          <p:nvPr/>
        </p:nvSpPr>
        <p:spPr>
          <a:xfrm>
            <a:off x="254000" y="6273800"/>
            <a:ext cx="2203450" cy="584200"/>
          </a:xfrm>
          <a:prstGeom prst="rect">
            <a:avLst/>
          </a:prstGeom>
          <a:gradFill>
            <a:gsLst>
              <a:gs pos="0">
                <a:srgbClr val="FF0000"/>
              </a:gs>
              <a:gs pos="100000">
                <a:srgbClr val="C00000"/>
              </a:gs>
            </a:gsLst>
            <a:lin ang="5400000" scaled="0"/>
          </a:gradFill>
          <a:ln w="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Do Psychologists Provide Therapy?</a:t>
            </a:r>
          </a:p>
        </p:txBody>
      </p:sp>
      <p:sp>
        <p:nvSpPr>
          <p:cNvPr id="24" name="Rectangle 23"/>
          <p:cNvSpPr/>
          <p:nvPr/>
        </p:nvSpPr>
        <p:spPr>
          <a:xfrm>
            <a:off x="24828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Different Types of</a:t>
            </a:r>
            <a:br>
              <a:rPr lang="en-US" sz="900" dirty="0">
                <a:latin typeface="Arial Narrow" pitchFamily="34" charset="0"/>
              </a:rPr>
            </a:br>
            <a:r>
              <a:rPr lang="en-US" sz="900" dirty="0">
                <a:latin typeface="Arial Narrow" pitchFamily="34" charset="0"/>
              </a:rPr>
              <a:t>Psychotherapies Are Used?</a:t>
            </a:r>
          </a:p>
        </p:txBody>
      </p:sp>
      <p:sp>
        <p:nvSpPr>
          <p:cNvPr id="25" name="Rectangle 24"/>
          <p:cNvSpPr/>
          <p:nvPr/>
        </p:nvSpPr>
        <p:spPr>
          <a:xfrm>
            <a:off x="47117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Are Biological Therapies?</a:t>
            </a:r>
          </a:p>
        </p:txBody>
      </p:sp>
      <p:sp>
        <p:nvSpPr>
          <p:cNvPr id="26" name="Rectangle 25"/>
          <p:cNvSpPr/>
          <p:nvPr/>
        </p:nvSpPr>
        <p:spPr>
          <a:xfrm>
            <a:off x="69405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Are Specific Disorders Treated?</a:t>
            </a:r>
          </a:p>
        </p:txBody>
      </p:sp>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2"/>
          <p:cNvSpPr>
            <a:spLocks noGrp="1"/>
          </p:cNvSpPr>
          <p:nvPr>
            <p:ph type="title"/>
          </p:nvPr>
        </p:nvSpPr>
        <p:spPr>
          <a:xfrm>
            <a:off x="1343025" y="0"/>
            <a:ext cx="7381875" cy="1143000"/>
          </a:xfrm>
        </p:spPr>
        <p:txBody>
          <a:bodyPr/>
          <a:lstStyle/>
          <a:p>
            <a:pPr eaLnBrk="1" hangingPunct="1"/>
            <a:r>
              <a:rPr lang="en-US" smtClean="0"/>
              <a:t>Evidence-Based Practice</a:t>
            </a:r>
          </a:p>
        </p:txBody>
      </p:sp>
      <p:sp>
        <p:nvSpPr>
          <p:cNvPr id="13" name="Rounded Rectangle 12"/>
          <p:cNvSpPr/>
          <p:nvPr/>
        </p:nvSpPr>
        <p:spPr>
          <a:xfrm>
            <a:off x="252413" y="6089650"/>
            <a:ext cx="284162" cy="146050"/>
          </a:xfrm>
          <a:prstGeom prst="roundRect">
            <a:avLst/>
          </a:prstGeom>
          <a:solidFill>
            <a:srgbClr val="FFD34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L01</a:t>
            </a:r>
          </a:p>
        </p:txBody>
      </p:sp>
      <p:sp>
        <p:nvSpPr>
          <p:cNvPr id="14" name="Rounded Rectangle 13"/>
          <p:cNvSpPr/>
          <p:nvPr/>
        </p:nvSpPr>
        <p:spPr>
          <a:xfrm>
            <a:off x="5746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L02</a:t>
            </a:r>
          </a:p>
        </p:txBody>
      </p:sp>
      <p:sp>
        <p:nvSpPr>
          <p:cNvPr id="16" name="Rounded Rectangle 15"/>
          <p:cNvSpPr/>
          <p:nvPr/>
        </p:nvSpPr>
        <p:spPr>
          <a:xfrm>
            <a:off x="895350" y="6089650"/>
            <a:ext cx="284163"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L03</a:t>
            </a:r>
          </a:p>
        </p:txBody>
      </p:sp>
      <p:sp>
        <p:nvSpPr>
          <p:cNvPr id="17" name="Rounded Rectangle 16"/>
          <p:cNvSpPr/>
          <p:nvPr/>
        </p:nvSpPr>
        <p:spPr>
          <a:xfrm>
            <a:off x="12176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L04</a:t>
            </a:r>
          </a:p>
        </p:txBody>
      </p:sp>
      <p:sp>
        <p:nvSpPr>
          <p:cNvPr id="18" name="Rounded Rectangle 17"/>
          <p:cNvSpPr/>
          <p:nvPr/>
        </p:nvSpPr>
        <p:spPr>
          <a:xfrm>
            <a:off x="15398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L05</a:t>
            </a:r>
          </a:p>
        </p:txBody>
      </p:sp>
      <p:pic>
        <p:nvPicPr>
          <p:cNvPr id="1229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71775" y="1885950"/>
            <a:ext cx="5165725"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7" name="Rectangle 30"/>
          <p:cNvSpPr>
            <a:spLocks noChangeArrowheads="1"/>
          </p:cNvSpPr>
          <p:nvPr/>
        </p:nvSpPr>
        <p:spPr bwMode="auto">
          <a:xfrm rot="-5400000">
            <a:off x="7092951" y="3773487"/>
            <a:ext cx="18859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solidFill>
                  <a:srgbClr val="57585A"/>
                </a:solidFill>
                <a:latin typeface="Arial Narrow" panose="020B0606020202030204" pitchFamily="34" charset="0"/>
              </a:rPr>
              <a:t>Illustration: © Cengage Learning 2013</a:t>
            </a:r>
            <a:br>
              <a:rPr lang="en-US" sz="800">
                <a:solidFill>
                  <a:srgbClr val="57585A"/>
                </a:solidFill>
                <a:latin typeface="Arial Narrow" panose="020B0606020202030204" pitchFamily="34" charset="0"/>
              </a:rPr>
            </a:br>
            <a:r>
              <a:rPr lang="en-US" sz="800">
                <a:solidFill>
                  <a:srgbClr val="57585A"/>
                </a:solidFill>
                <a:latin typeface="Arial Narrow" panose="020B0606020202030204" pitchFamily="34" charset="0"/>
              </a:rPr>
              <a:t>Photo: © Monkey Business Images/Shutterstock</a:t>
            </a:r>
          </a:p>
        </p:txBody>
      </p:sp>
      <p:grpSp>
        <p:nvGrpSpPr>
          <p:cNvPr id="7" name="Group 6"/>
          <p:cNvGrpSpPr>
            <a:grpSpLocks/>
          </p:cNvGrpSpPr>
          <p:nvPr/>
        </p:nvGrpSpPr>
        <p:grpSpPr bwMode="auto">
          <a:xfrm>
            <a:off x="2433638" y="1970088"/>
            <a:ext cx="1862137" cy="1862137"/>
            <a:chOff x="2433638" y="1970088"/>
            <a:chExt cx="1862138" cy="1862138"/>
          </a:xfrm>
        </p:grpSpPr>
        <p:sp>
          <p:nvSpPr>
            <p:cNvPr id="25" name="Oval 24"/>
            <p:cNvSpPr/>
            <p:nvPr/>
          </p:nvSpPr>
          <p:spPr>
            <a:xfrm>
              <a:off x="2433638" y="1970088"/>
              <a:ext cx="1862138" cy="1862138"/>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311" name="TextBox 3"/>
            <p:cNvSpPr txBox="1">
              <a:spLocks noChangeArrowheads="1"/>
            </p:cNvSpPr>
            <p:nvPr/>
          </p:nvSpPr>
          <p:spPr bwMode="auto">
            <a:xfrm>
              <a:off x="3028951" y="2400300"/>
              <a:ext cx="11239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1400"/>
                <a:t>Best</a:t>
              </a:r>
              <a:br>
                <a:rPr lang="en-US" sz="1400"/>
              </a:br>
              <a:r>
                <a:rPr lang="en-US" sz="1400"/>
                <a:t>scientific</a:t>
              </a:r>
            </a:p>
            <a:p>
              <a:pPr algn="ctr" eaLnBrk="1" hangingPunct="1"/>
              <a:r>
                <a:rPr lang="en-US" sz="1400"/>
                <a:t>evidence</a:t>
              </a:r>
            </a:p>
          </p:txBody>
        </p:sp>
      </p:grpSp>
      <p:grpSp>
        <p:nvGrpSpPr>
          <p:cNvPr id="9" name="Group 8"/>
          <p:cNvGrpSpPr>
            <a:grpSpLocks/>
          </p:cNvGrpSpPr>
          <p:nvPr/>
        </p:nvGrpSpPr>
        <p:grpSpPr bwMode="auto">
          <a:xfrm>
            <a:off x="1281113" y="1979613"/>
            <a:ext cx="1862137" cy="1862137"/>
            <a:chOff x="1281113" y="1979613"/>
            <a:chExt cx="1862138" cy="1862138"/>
          </a:xfrm>
        </p:grpSpPr>
        <p:sp>
          <p:nvSpPr>
            <p:cNvPr id="3" name="Oval 2"/>
            <p:cNvSpPr/>
            <p:nvPr/>
          </p:nvSpPr>
          <p:spPr>
            <a:xfrm>
              <a:off x="1281113" y="1979613"/>
              <a:ext cx="1862138" cy="1862138"/>
            </a:xfrm>
            <a:prstGeom prst="ellipse">
              <a:avLst/>
            </a:prstGeom>
            <a:solidFill>
              <a:srgbClr val="00B05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309" name="TextBox 27"/>
            <p:cNvSpPr txBox="1">
              <a:spLocks noChangeArrowheads="1"/>
            </p:cNvSpPr>
            <p:nvPr/>
          </p:nvSpPr>
          <p:spPr bwMode="auto">
            <a:xfrm>
              <a:off x="1457326" y="2400300"/>
              <a:ext cx="112395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1400"/>
                <a:t>Individual</a:t>
              </a:r>
            </a:p>
            <a:p>
              <a:pPr algn="ctr" eaLnBrk="1" hangingPunct="1"/>
              <a:r>
                <a:rPr lang="en-US" sz="1400"/>
                <a:t>clinical</a:t>
              </a:r>
            </a:p>
            <a:p>
              <a:pPr algn="ctr" eaLnBrk="1" hangingPunct="1"/>
              <a:r>
                <a:rPr lang="en-US" sz="1400"/>
                <a:t>expertise</a:t>
              </a:r>
            </a:p>
          </p:txBody>
        </p:sp>
      </p:grpSp>
      <p:grpSp>
        <p:nvGrpSpPr>
          <p:cNvPr id="11" name="Group 10"/>
          <p:cNvGrpSpPr>
            <a:grpSpLocks/>
          </p:cNvGrpSpPr>
          <p:nvPr/>
        </p:nvGrpSpPr>
        <p:grpSpPr bwMode="auto">
          <a:xfrm>
            <a:off x="1862138" y="3065463"/>
            <a:ext cx="1862137" cy="1862137"/>
            <a:chOff x="1862138" y="3065463"/>
            <a:chExt cx="1862138" cy="1862138"/>
          </a:xfrm>
        </p:grpSpPr>
        <p:sp>
          <p:nvSpPr>
            <p:cNvPr id="26" name="Oval 25"/>
            <p:cNvSpPr/>
            <p:nvPr/>
          </p:nvSpPr>
          <p:spPr>
            <a:xfrm>
              <a:off x="1862138" y="3065463"/>
              <a:ext cx="1862138" cy="1862138"/>
            </a:xfrm>
            <a:prstGeom prst="ellipse">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307" name="TextBox 28"/>
            <p:cNvSpPr txBox="1">
              <a:spLocks noChangeArrowheads="1"/>
            </p:cNvSpPr>
            <p:nvPr/>
          </p:nvSpPr>
          <p:spPr bwMode="auto">
            <a:xfrm>
              <a:off x="1952625" y="3876675"/>
              <a:ext cx="16764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1400"/>
                <a:t>Patient values</a:t>
              </a:r>
              <a:br>
                <a:rPr lang="en-US" sz="1400"/>
              </a:br>
              <a:r>
                <a:rPr lang="en-US" sz="1400"/>
                <a:t>and expectations</a:t>
              </a:r>
            </a:p>
          </p:txBody>
        </p:sp>
      </p:grpSp>
      <p:sp>
        <p:nvSpPr>
          <p:cNvPr id="30" name="TextBox 29"/>
          <p:cNvSpPr txBox="1">
            <a:spLocks noChangeArrowheads="1"/>
          </p:cNvSpPr>
          <p:nvPr/>
        </p:nvSpPr>
        <p:spPr bwMode="auto">
          <a:xfrm>
            <a:off x="2495550" y="3133725"/>
            <a:ext cx="619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1400" b="1">
                <a:solidFill>
                  <a:schemeClr val="bg1"/>
                </a:solidFill>
              </a:rPr>
              <a:t>EBP</a:t>
            </a:r>
          </a:p>
        </p:txBody>
      </p:sp>
      <p:sp>
        <p:nvSpPr>
          <p:cNvPr id="24" name="Rectangle 23"/>
          <p:cNvSpPr/>
          <p:nvPr/>
        </p:nvSpPr>
        <p:spPr>
          <a:xfrm>
            <a:off x="254000" y="6273800"/>
            <a:ext cx="2203450" cy="584200"/>
          </a:xfrm>
          <a:prstGeom prst="rect">
            <a:avLst/>
          </a:prstGeom>
          <a:gradFill>
            <a:gsLst>
              <a:gs pos="0">
                <a:srgbClr val="FF0000"/>
              </a:gs>
              <a:gs pos="100000">
                <a:srgbClr val="C00000"/>
              </a:gs>
            </a:gsLst>
            <a:lin ang="5400000" scaled="0"/>
          </a:gradFill>
          <a:ln w="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Do Psychologists Provide Therapy?</a:t>
            </a:r>
          </a:p>
        </p:txBody>
      </p:sp>
      <p:sp>
        <p:nvSpPr>
          <p:cNvPr id="27" name="Rectangle 26"/>
          <p:cNvSpPr/>
          <p:nvPr/>
        </p:nvSpPr>
        <p:spPr>
          <a:xfrm>
            <a:off x="24828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Different Types of</a:t>
            </a:r>
            <a:br>
              <a:rPr lang="en-US" sz="900" dirty="0">
                <a:latin typeface="Arial Narrow" pitchFamily="34" charset="0"/>
              </a:rPr>
            </a:br>
            <a:r>
              <a:rPr lang="en-US" sz="900" dirty="0">
                <a:latin typeface="Arial Narrow" pitchFamily="34" charset="0"/>
              </a:rPr>
              <a:t>Psychotherapies Are Used?</a:t>
            </a:r>
          </a:p>
        </p:txBody>
      </p:sp>
      <p:sp>
        <p:nvSpPr>
          <p:cNvPr id="28" name="Rectangle 27"/>
          <p:cNvSpPr/>
          <p:nvPr/>
        </p:nvSpPr>
        <p:spPr>
          <a:xfrm>
            <a:off x="47117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Are Biological Therapies?</a:t>
            </a:r>
          </a:p>
        </p:txBody>
      </p:sp>
      <p:sp>
        <p:nvSpPr>
          <p:cNvPr id="29" name="Rectangle 28"/>
          <p:cNvSpPr/>
          <p:nvPr/>
        </p:nvSpPr>
        <p:spPr>
          <a:xfrm>
            <a:off x="69405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Are Specific Disorders Treated?</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2"/>
          <p:cNvSpPr>
            <a:spLocks noGrp="1"/>
          </p:cNvSpPr>
          <p:nvPr>
            <p:ph type="title"/>
          </p:nvPr>
        </p:nvSpPr>
        <p:spPr>
          <a:xfrm>
            <a:off x="1343025" y="0"/>
            <a:ext cx="7381875" cy="1143000"/>
          </a:xfrm>
        </p:spPr>
        <p:txBody>
          <a:bodyPr/>
          <a:lstStyle/>
          <a:p>
            <a:pPr eaLnBrk="1" hangingPunct="1"/>
            <a:r>
              <a:rPr lang="en-US" smtClean="0"/>
              <a:t>Five Steps of EBP</a:t>
            </a:r>
          </a:p>
        </p:txBody>
      </p:sp>
      <p:sp>
        <p:nvSpPr>
          <p:cNvPr id="13315" name="TextBox 20"/>
          <p:cNvSpPr txBox="1">
            <a:spLocks noChangeArrowheads="1"/>
          </p:cNvSpPr>
          <p:nvPr/>
        </p:nvSpPr>
        <p:spPr bwMode="auto">
          <a:xfrm>
            <a:off x="7064375" y="2290763"/>
            <a:ext cx="4492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solidFill>
                  <a:schemeClr val="bg1"/>
                </a:solidFill>
                <a:latin typeface="Arial Narrow" panose="020B0606020202030204" pitchFamily="34" charset="0"/>
              </a:rPr>
              <a:t>7.2</a:t>
            </a:r>
          </a:p>
        </p:txBody>
      </p:sp>
      <p:sp>
        <p:nvSpPr>
          <p:cNvPr id="13" name="Rounded Rectangle 12"/>
          <p:cNvSpPr/>
          <p:nvPr/>
        </p:nvSpPr>
        <p:spPr>
          <a:xfrm>
            <a:off x="252413" y="6089650"/>
            <a:ext cx="284162" cy="146050"/>
          </a:xfrm>
          <a:prstGeom prst="roundRect">
            <a:avLst/>
          </a:prstGeom>
          <a:solidFill>
            <a:srgbClr val="FFD34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L01</a:t>
            </a:r>
          </a:p>
        </p:txBody>
      </p:sp>
      <p:sp>
        <p:nvSpPr>
          <p:cNvPr id="14" name="Rounded Rectangle 13"/>
          <p:cNvSpPr/>
          <p:nvPr/>
        </p:nvSpPr>
        <p:spPr>
          <a:xfrm>
            <a:off x="5746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L02</a:t>
            </a:r>
          </a:p>
        </p:txBody>
      </p:sp>
      <p:sp>
        <p:nvSpPr>
          <p:cNvPr id="16" name="Rounded Rectangle 15"/>
          <p:cNvSpPr/>
          <p:nvPr/>
        </p:nvSpPr>
        <p:spPr>
          <a:xfrm>
            <a:off x="895350" y="6089650"/>
            <a:ext cx="284163"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L03</a:t>
            </a:r>
          </a:p>
        </p:txBody>
      </p:sp>
      <p:sp>
        <p:nvSpPr>
          <p:cNvPr id="17" name="Rounded Rectangle 16"/>
          <p:cNvSpPr/>
          <p:nvPr/>
        </p:nvSpPr>
        <p:spPr>
          <a:xfrm>
            <a:off x="12176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L04</a:t>
            </a:r>
          </a:p>
        </p:txBody>
      </p:sp>
      <p:sp>
        <p:nvSpPr>
          <p:cNvPr id="18" name="Rounded Rectangle 17"/>
          <p:cNvSpPr/>
          <p:nvPr/>
        </p:nvSpPr>
        <p:spPr>
          <a:xfrm>
            <a:off x="15398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L05</a:t>
            </a:r>
          </a:p>
        </p:txBody>
      </p:sp>
      <p:sp>
        <p:nvSpPr>
          <p:cNvPr id="32" name="Rectangle 23"/>
          <p:cNvSpPr>
            <a:spLocks noChangeArrowheads="1"/>
          </p:cNvSpPr>
          <p:nvPr/>
        </p:nvSpPr>
        <p:spPr bwMode="auto">
          <a:xfrm>
            <a:off x="5240338" y="5075238"/>
            <a:ext cx="3333750" cy="841375"/>
          </a:xfrm>
          <a:prstGeom prst="rect">
            <a:avLst/>
          </a:prstGeom>
          <a:solidFill>
            <a:srgbClr val="16A8B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rIns="0"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000">
                <a:solidFill>
                  <a:schemeClr val="bg1"/>
                </a:solidFill>
                <a:latin typeface="Arial Narrow" panose="020B0606020202030204" pitchFamily="34" charset="0"/>
              </a:rPr>
              <a:t>Determine Treatment,</a:t>
            </a:r>
            <a:br>
              <a:rPr lang="en-US" sz="2000">
                <a:solidFill>
                  <a:schemeClr val="bg1"/>
                </a:solidFill>
                <a:latin typeface="Arial Narrow" panose="020B0606020202030204" pitchFamily="34" charset="0"/>
              </a:rPr>
            </a:br>
            <a:r>
              <a:rPr lang="en-US" sz="2000">
                <a:solidFill>
                  <a:schemeClr val="bg1"/>
                </a:solidFill>
                <a:latin typeface="Arial Narrow" panose="020B0606020202030204" pitchFamily="34" charset="0"/>
              </a:rPr>
              <a:t>Evaluate Outcomes</a:t>
            </a:r>
          </a:p>
        </p:txBody>
      </p:sp>
      <p:sp>
        <p:nvSpPr>
          <p:cNvPr id="31" name="Rectangle 23"/>
          <p:cNvSpPr>
            <a:spLocks noChangeArrowheads="1"/>
          </p:cNvSpPr>
          <p:nvPr/>
        </p:nvSpPr>
        <p:spPr bwMode="auto">
          <a:xfrm>
            <a:off x="4056063" y="4176713"/>
            <a:ext cx="3333750" cy="841375"/>
          </a:xfrm>
          <a:prstGeom prst="rect">
            <a:avLst/>
          </a:prstGeom>
          <a:solidFill>
            <a:srgbClr val="16A8B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rIns="0"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000">
                <a:solidFill>
                  <a:schemeClr val="bg1"/>
                </a:solidFill>
                <a:latin typeface="Arial Narrow" panose="020B0606020202030204" pitchFamily="34" charset="0"/>
              </a:rPr>
              <a:t>Consider Patient</a:t>
            </a:r>
            <a:br>
              <a:rPr lang="en-US" sz="2000">
                <a:solidFill>
                  <a:schemeClr val="bg1"/>
                </a:solidFill>
                <a:latin typeface="Arial Narrow" panose="020B0606020202030204" pitchFamily="34" charset="0"/>
              </a:rPr>
            </a:br>
            <a:r>
              <a:rPr lang="en-US" sz="2000">
                <a:solidFill>
                  <a:schemeClr val="bg1"/>
                </a:solidFill>
                <a:latin typeface="Arial Narrow" panose="020B0606020202030204" pitchFamily="34" charset="0"/>
              </a:rPr>
              <a:t>Symptoms, Values</a:t>
            </a:r>
          </a:p>
        </p:txBody>
      </p:sp>
      <p:sp>
        <p:nvSpPr>
          <p:cNvPr id="30" name="Rectangle 23"/>
          <p:cNvSpPr>
            <a:spLocks noChangeArrowheads="1"/>
          </p:cNvSpPr>
          <p:nvPr/>
        </p:nvSpPr>
        <p:spPr bwMode="auto">
          <a:xfrm>
            <a:off x="2894013" y="3278188"/>
            <a:ext cx="3333750" cy="841375"/>
          </a:xfrm>
          <a:prstGeom prst="rect">
            <a:avLst/>
          </a:prstGeom>
          <a:solidFill>
            <a:srgbClr val="16A8B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rIns="0"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000">
                <a:solidFill>
                  <a:schemeClr val="bg1"/>
                </a:solidFill>
                <a:latin typeface="Arial Narrow" panose="020B0606020202030204" pitchFamily="34" charset="0"/>
              </a:rPr>
              <a:t>Critically Evaluate Science</a:t>
            </a:r>
          </a:p>
        </p:txBody>
      </p:sp>
      <p:sp>
        <p:nvSpPr>
          <p:cNvPr id="29" name="Rectangle 23"/>
          <p:cNvSpPr>
            <a:spLocks noChangeArrowheads="1"/>
          </p:cNvSpPr>
          <p:nvPr/>
        </p:nvSpPr>
        <p:spPr bwMode="auto">
          <a:xfrm>
            <a:off x="1736725" y="2381250"/>
            <a:ext cx="3333750" cy="841375"/>
          </a:xfrm>
          <a:prstGeom prst="rect">
            <a:avLst/>
          </a:prstGeom>
          <a:solidFill>
            <a:srgbClr val="16A8B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rIns="0"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000">
                <a:solidFill>
                  <a:schemeClr val="bg1"/>
                </a:solidFill>
                <a:latin typeface="Arial Narrow" panose="020B0606020202030204" pitchFamily="34" charset="0"/>
              </a:rPr>
              <a:t>Review Scientific Literature</a:t>
            </a:r>
          </a:p>
        </p:txBody>
      </p:sp>
      <p:sp>
        <p:nvSpPr>
          <p:cNvPr id="13325" name="Rectangle 23"/>
          <p:cNvSpPr>
            <a:spLocks noChangeArrowheads="1"/>
          </p:cNvSpPr>
          <p:nvPr/>
        </p:nvSpPr>
        <p:spPr bwMode="auto">
          <a:xfrm>
            <a:off x="571500" y="1482725"/>
            <a:ext cx="3333750" cy="841375"/>
          </a:xfrm>
          <a:prstGeom prst="rect">
            <a:avLst/>
          </a:prstGeom>
          <a:solidFill>
            <a:srgbClr val="16A8B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rIns="0"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000">
                <a:solidFill>
                  <a:schemeClr val="bg1"/>
                </a:solidFill>
                <a:latin typeface="Arial Narrow" panose="020B0606020202030204" pitchFamily="34" charset="0"/>
              </a:rPr>
              <a:t>Construct Answerable Question</a:t>
            </a:r>
          </a:p>
        </p:txBody>
      </p:sp>
      <p:sp>
        <p:nvSpPr>
          <p:cNvPr id="12" name="Down Arrow 11"/>
          <p:cNvSpPr/>
          <p:nvPr/>
        </p:nvSpPr>
        <p:spPr>
          <a:xfrm>
            <a:off x="1885950" y="2125663"/>
            <a:ext cx="704850" cy="403225"/>
          </a:xfrm>
          <a:prstGeom prst="downArrow">
            <a:avLst/>
          </a:prstGeom>
          <a:gradFill flip="none" rotWithShape="1">
            <a:gsLst>
              <a:gs pos="0">
                <a:schemeClr val="accent3">
                  <a:tint val="66000"/>
                  <a:satMod val="160000"/>
                </a:schemeClr>
              </a:gs>
              <a:gs pos="48000">
                <a:schemeClr val="accent3">
                  <a:tint val="44500"/>
                  <a:satMod val="160000"/>
                </a:schemeClr>
              </a:gs>
              <a:gs pos="100000">
                <a:schemeClr val="accent3">
                  <a:tint val="23500"/>
                  <a:satMod val="16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4" name="Down Arrow 53"/>
          <p:cNvSpPr/>
          <p:nvPr/>
        </p:nvSpPr>
        <p:spPr>
          <a:xfrm>
            <a:off x="3051175" y="3021013"/>
            <a:ext cx="704850" cy="403225"/>
          </a:xfrm>
          <a:prstGeom prst="downArrow">
            <a:avLst/>
          </a:prstGeom>
          <a:gradFill flip="none" rotWithShape="1">
            <a:gsLst>
              <a:gs pos="0">
                <a:schemeClr val="accent3">
                  <a:tint val="66000"/>
                  <a:satMod val="160000"/>
                </a:schemeClr>
              </a:gs>
              <a:gs pos="48000">
                <a:schemeClr val="accent3">
                  <a:tint val="44500"/>
                  <a:satMod val="160000"/>
                </a:schemeClr>
              </a:gs>
              <a:gs pos="100000">
                <a:schemeClr val="accent3">
                  <a:tint val="23500"/>
                  <a:satMod val="16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5" name="Down Arrow 54"/>
          <p:cNvSpPr/>
          <p:nvPr/>
        </p:nvSpPr>
        <p:spPr>
          <a:xfrm>
            <a:off x="4208463" y="3916363"/>
            <a:ext cx="704850" cy="403225"/>
          </a:xfrm>
          <a:prstGeom prst="downArrow">
            <a:avLst/>
          </a:prstGeom>
          <a:gradFill flip="none" rotWithShape="1">
            <a:gsLst>
              <a:gs pos="0">
                <a:schemeClr val="accent3">
                  <a:tint val="66000"/>
                  <a:satMod val="160000"/>
                </a:schemeClr>
              </a:gs>
              <a:gs pos="48000">
                <a:schemeClr val="accent3">
                  <a:tint val="44500"/>
                  <a:satMod val="160000"/>
                </a:schemeClr>
              </a:gs>
              <a:gs pos="100000">
                <a:schemeClr val="accent3">
                  <a:tint val="23500"/>
                  <a:satMod val="16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6" name="Down Arrow 55"/>
          <p:cNvSpPr/>
          <p:nvPr/>
        </p:nvSpPr>
        <p:spPr>
          <a:xfrm>
            <a:off x="5370513" y="4821238"/>
            <a:ext cx="704850" cy="396875"/>
          </a:xfrm>
          <a:prstGeom prst="downArrow">
            <a:avLst/>
          </a:prstGeom>
          <a:gradFill flip="none" rotWithShape="1">
            <a:gsLst>
              <a:gs pos="0">
                <a:schemeClr val="accent3">
                  <a:tint val="66000"/>
                  <a:satMod val="160000"/>
                </a:schemeClr>
              </a:gs>
              <a:gs pos="46000">
                <a:schemeClr val="accent3">
                  <a:tint val="44500"/>
                  <a:satMod val="160000"/>
                </a:schemeClr>
              </a:gs>
              <a:gs pos="97000">
                <a:schemeClr val="accent3">
                  <a:tint val="23500"/>
                  <a:satMod val="16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Rectangle 23"/>
          <p:cNvSpPr/>
          <p:nvPr/>
        </p:nvSpPr>
        <p:spPr>
          <a:xfrm>
            <a:off x="254000" y="6273800"/>
            <a:ext cx="2203450" cy="584200"/>
          </a:xfrm>
          <a:prstGeom prst="rect">
            <a:avLst/>
          </a:prstGeom>
          <a:gradFill>
            <a:gsLst>
              <a:gs pos="0">
                <a:srgbClr val="FF0000"/>
              </a:gs>
              <a:gs pos="100000">
                <a:srgbClr val="C00000"/>
              </a:gs>
            </a:gsLst>
            <a:lin ang="5400000" scaled="0"/>
          </a:gradFill>
          <a:ln w="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Do Psychologists Provide Therapy?</a:t>
            </a:r>
          </a:p>
        </p:txBody>
      </p:sp>
      <p:sp>
        <p:nvSpPr>
          <p:cNvPr id="25" name="Rectangle 24"/>
          <p:cNvSpPr/>
          <p:nvPr/>
        </p:nvSpPr>
        <p:spPr>
          <a:xfrm>
            <a:off x="24828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Different Types of</a:t>
            </a:r>
            <a:br>
              <a:rPr lang="en-US" sz="900" dirty="0">
                <a:latin typeface="Arial Narrow" pitchFamily="34" charset="0"/>
              </a:rPr>
            </a:br>
            <a:r>
              <a:rPr lang="en-US" sz="900" dirty="0">
                <a:latin typeface="Arial Narrow" pitchFamily="34" charset="0"/>
              </a:rPr>
              <a:t>Psychotherapies Are Used?</a:t>
            </a:r>
          </a:p>
        </p:txBody>
      </p:sp>
      <p:sp>
        <p:nvSpPr>
          <p:cNvPr id="26" name="Rectangle 25"/>
          <p:cNvSpPr/>
          <p:nvPr/>
        </p:nvSpPr>
        <p:spPr>
          <a:xfrm>
            <a:off x="47117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Are Biological Therapies?</a:t>
            </a:r>
          </a:p>
        </p:txBody>
      </p:sp>
      <p:sp>
        <p:nvSpPr>
          <p:cNvPr id="27" name="Rectangle 26"/>
          <p:cNvSpPr/>
          <p:nvPr/>
        </p:nvSpPr>
        <p:spPr>
          <a:xfrm>
            <a:off x="69405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Are Specific Disorders Treated?</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54"/>
                                        </p:tgtEl>
                                        <p:attrNameLst>
                                          <p:attrName>style.visibility</p:attrName>
                                        </p:attrNameLst>
                                      </p:cBhvr>
                                      <p:to>
                                        <p:strVal val="visible"/>
                                      </p:to>
                                    </p:set>
                                    <p:animEffect transition="in" filter="wipe(up)">
                                      <p:cBhvr>
                                        <p:cTn id="16" dur="500"/>
                                        <p:tgtEl>
                                          <p:spTgt spid="54"/>
                                        </p:tgtEl>
                                      </p:cBhvr>
                                    </p:animEffect>
                                  </p:childTnLst>
                                </p:cTn>
                              </p:par>
                            </p:childTnLst>
                          </p:cTn>
                        </p:par>
                        <p:par>
                          <p:cTn id="17" fill="hold" nodeType="afterGroup">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500"/>
                                        <p:tgtEl>
                                          <p:spTgt spid="30"/>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wipe(up)">
                                      <p:cBhvr>
                                        <p:cTn id="25" dur="500"/>
                                        <p:tgtEl>
                                          <p:spTgt spid="55"/>
                                        </p:tgtEl>
                                      </p:cBhvr>
                                    </p:animEffect>
                                  </p:childTnLst>
                                </p:cTn>
                              </p:par>
                            </p:childTnLst>
                          </p:cTn>
                        </p:par>
                        <p:par>
                          <p:cTn id="26" fill="hold" nodeType="afterGroup">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56"/>
                                        </p:tgtEl>
                                        <p:attrNameLst>
                                          <p:attrName>style.visibility</p:attrName>
                                        </p:attrNameLst>
                                      </p:cBhvr>
                                      <p:to>
                                        <p:strVal val="visible"/>
                                      </p:to>
                                    </p:set>
                                    <p:animEffect transition="in" filter="wipe(up)">
                                      <p:cBhvr>
                                        <p:cTn id="34" dur="500"/>
                                        <p:tgtEl>
                                          <p:spTgt spid="56"/>
                                        </p:tgtEl>
                                      </p:cBhvr>
                                    </p:animEffect>
                                  </p:childTnLst>
                                </p:cTn>
                              </p:par>
                            </p:childTnLst>
                          </p:cTn>
                        </p:par>
                        <p:par>
                          <p:cTn id="35" fill="hold" nodeType="afterGroup">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1" grpId="0" animBg="1"/>
      <p:bldP spid="30" grpId="0" animBg="1"/>
      <p:bldP spid="29" grpId="0" animBg="1"/>
      <p:bldP spid="12" grpId="0" animBg="1"/>
      <p:bldP spid="54" grpId="0" animBg="1"/>
      <p:bldP spid="55" grpId="0" animBg="1"/>
      <p:bldP spid="5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1"/>
          <p:cNvPicPr>
            <a:picLocks noChangeAspect="1"/>
          </p:cNvPicPr>
          <p:nvPr/>
        </p:nvPicPr>
        <p:blipFill>
          <a:blip r:embed="rId3">
            <a:extLst>
              <a:ext uri="{28A0092B-C50C-407E-A947-70E740481C1C}">
                <a14:useLocalDpi xmlns:a14="http://schemas.microsoft.com/office/drawing/2010/main" val="0"/>
              </a:ext>
            </a:extLst>
          </a:blip>
          <a:srcRect l="14175" t="12459"/>
          <a:stretch>
            <a:fillRect/>
          </a:stretch>
        </p:blipFill>
        <p:spPr bwMode="auto">
          <a:xfrm>
            <a:off x="161925" y="733425"/>
            <a:ext cx="3171825" cy="323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Title 2"/>
          <p:cNvSpPr>
            <a:spLocks noGrp="1"/>
          </p:cNvSpPr>
          <p:nvPr>
            <p:ph type="title"/>
          </p:nvPr>
        </p:nvSpPr>
        <p:spPr>
          <a:xfrm>
            <a:off x="3886200" y="1836738"/>
            <a:ext cx="4884738" cy="1143000"/>
          </a:xfrm>
        </p:spPr>
        <p:txBody>
          <a:bodyPr/>
          <a:lstStyle/>
          <a:p>
            <a:pPr eaLnBrk="1" hangingPunct="1">
              <a:lnSpc>
                <a:spcPct val="85000"/>
              </a:lnSpc>
            </a:pPr>
            <a:r>
              <a:rPr lang="en-US" sz="4000" smtClean="0"/>
              <a:t>What Different Types of Psychotherapies</a:t>
            </a:r>
            <a:br>
              <a:rPr lang="en-US" sz="4000" smtClean="0"/>
            </a:br>
            <a:r>
              <a:rPr lang="en-US" sz="4000" smtClean="0"/>
              <a:t>Are Used?</a:t>
            </a:r>
          </a:p>
        </p:txBody>
      </p:sp>
      <p:sp>
        <p:nvSpPr>
          <p:cNvPr id="6" name="Rounded Rectangle 5"/>
          <p:cNvSpPr/>
          <p:nvPr/>
        </p:nvSpPr>
        <p:spPr>
          <a:xfrm>
            <a:off x="3886200" y="3135313"/>
            <a:ext cx="284163"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L01</a:t>
            </a:r>
          </a:p>
        </p:txBody>
      </p:sp>
      <p:sp>
        <p:nvSpPr>
          <p:cNvPr id="7" name="Rounded Rectangle 6"/>
          <p:cNvSpPr/>
          <p:nvPr/>
        </p:nvSpPr>
        <p:spPr>
          <a:xfrm>
            <a:off x="3886200" y="3362325"/>
            <a:ext cx="284163"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L02</a:t>
            </a:r>
          </a:p>
        </p:txBody>
      </p:sp>
      <p:sp>
        <p:nvSpPr>
          <p:cNvPr id="8" name="Rounded Rectangle 7"/>
          <p:cNvSpPr/>
          <p:nvPr/>
        </p:nvSpPr>
        <p:spPr>
          <a:xfrm>
            <a:off x="4010025" y="3587750"/>
            <a:ext cx="284163" cy="147638"/>
          </a:xfrm>
          <a:prstGeom prst="roundRect">
            <a:avLst/>
          </a:prstGeom>
          <a:solidFill>
            <a:srgbClr val="FFDE7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solidFill>
                  <a:srgbClr val="57585A"/>
                </a:solidFill>
              </a:rPr>
              <a:t>L03</a:t>
            </a:r>
          </a:p>
        </p:txBody>
      </p:sp>
      <p:sp>
        <p:nvSpPr>
          <p:cNvPr id="9" name="Rounded Rectangle 8"/>
          <p:cNvSpPr/>
          <p:nvPr/>
        </p:nvSpPr>
        <p:spPr>
          <a:xfrm>
            <a:off x="3886200" y="3814763"/>
            <a:ext cx="284163"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L04</a:t>
            </a:r>
          </a:p>
        </p:txBody>
      </p:sp>
      <p:sp>
        <p:nvSpPr>
          <p:cNvPr id="10" name="Rounded Rectangle 9"/>
          <p:cNvSpPr/>
          <p:nvPr/>
        </p:nvSpPr>
        <p:spPr>
          <a:xfrm>
            <a:off x="3886200" y="4041775"/>
            <a:ext cx="284163"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L05</a:t>
            </a:r>
          </a:p>
        </p:txBody>
      </p:sp>
      <p:sp>
        <p:nvSpPr>
          <p:cNvPr id="40" name="Text Placeholder 16"/>
          <p:cNvSpPr txBox="1">
            <a:spLocks/>
          </p:cNvSpPr>
          <p:nvPr/>
        </p:nvSpPr>
        <p:spPr>
          <a:xfrm>
            <a:off x="4419600" y="3587750"/>
            <a:ext cx="4267200" cy="590550"/>
          </a:xfrm>
          <a:prstGeom prst="rect">
            <a:avLst/>
          </a:prstGeom>
          <a:solidFill>
            <a:srgbClr val="FFDE75"/>
          </a:solidFill>
        </p:spPr>
        <p:txBody>
          <a:bodyPr anchor="ct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nSpc>
                <a:spcPct val="90000"/>
              </a:lnSpc>
              <a:spcBef>
                <a:spcPts val="600"/>
              </a:spcBef>
              <a:buFontTx/>
              <a:buNone/>
              <a:defRPr/>
            </a:pPr>
            <a:r>
              <a:rPr lang="en-US" sz="1200" dirty="0">
                <a:solidFill>
                  <a:srgbClr val="57585A"/>
                </a:solidFill>
                <a:latin typeface="Arial Narrow" pitchFamily="34" charset="0"/>
                <a:ea typeface="+mj-ea"/>
                <a:cs typeface="+mj-cs"/>
              </a:rPr>
              <a:t>Analyze the key principles of psychoanalytic, humanistic, </a:t>
            </a:r>
            <a:r>
              <a:rPr lang="en-US" sz="1200" dirty="0" smtClean="0">
                <a:solidFill>
                  <a:srgbClr val="57585A"/>
                </a:solidFill>
                <a:latin typeface="Arial Narrow" pitchFamily="34" charset="0"/>
                <a:ea typeface="+mj-ea"/>
                <a:cs typeface="+mj-cs"/>
              </a:rPr>
              <a:t>behavioral, and </a:t>
            </a:r>
            <a:r>
              <a:rPr lang="en-US" sz="1200" dirty="0">
                <a:solidFill>
                  <a:srgbClr val="57585A"/>
                </a:solidFill>
                <a:latin typeface="Arial Narrow" pitchFamily="34" charset="0"/>
                <a:ea typeface="+mj-ea"/>
                <a:cs typeface="+mj-cs"/>
              </a:rPr>
              <a:t>cognitive psychotherapy techniques, and link these principles to major movements in the history of psychology </a:t>
            </a:r>
            <a:r>
              <a:rPr lang="en-US" sz="1200" dirty="0" smtClean="0">
                <a:solidFill>
                  <a:srgbClr val="57585A"/>
                </a:solidFill>
                <a:latin typeface="Arial Narrow" pitchFamily="34" charset="0"/>
                <a:ea typeface="+mj-ea"/>
                <a:cs typeface="+mj-cs"/>
              </a:rPr>
              <a:t>research.</a:t>
            </a:r>
          </a:p>
        </p:txBody>
      </p:sp>
      <p:cxnSp>
        <p:nvCxnSpPr>
          <p:cNvPr id="3" name="Straight Connector 2"/>
          <p:cNvCxnSpPr/>
          <p:nvPr/>
        </p:nvCxnSpPr>
        <p:spPr>
          <a:xfrm>
            <a:off x="4419600" y="3587750"/>
            <a:ext cx="0" cy="59372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Elbow Connector 12"/>
          <p:cNvCxnSpPr/>
          <p:nvPr/>
        </p:nvCxnSpPr>
        <p:spPr>
          <a:xfrm>
            <a:off x="4291013" y="3662363"/>
            <a:ext cx="125412" cy="219075"/>
          </a:xfrm>
          <a:prstGeom prst="bentConnector3">
            <a:avLst>
              <a:gd name="adj1" fmla="val 50000"/>
            </a:avLst>
          </a:prstGeom>
          <a:ln>
            <a:solidFill>
              <a:srgbClr val="FF0000"/>
            </a:solidFill>
            <a:miter lim="800000"/>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2"/>
          <p:cNvSpPr>
            <a:spLocks noGrp="1"/>
          </p:cNvSpPr>
          <p:nvPr>
            <p:ph type="title"/>
          </p:nvPr>
        </p:nvSpPr>
        <p:spPr>
          <a:xfrm>
            <a:off x="1343025" y="0"/>
            <a:ext cx="7381875" cy="1143000"/>
          </a:xfrm>
        </p:spPr>
        <p:txBody>
          <a:bodyPr/>
          <a:lstStyle/>
          <a:p>
            <a:pPr eaLnBrk="1" hangingPunct="1"/>
            <a:r>
              <a:rPr lang="en-US" smtClean="0"/>
              <a:t>Psychoanalysis</a:t>
            </a:r>
          </a:p>
        </p:txBody>
      </p:sp>
      <p:sp>
        <p:nvSpPr>
          <p:cNvPr id="13" name="Rounded Rectangle 12"/>
          <p:cNvSpPr/>
          <p:nvPr/>
        </p:nvSpPr>
        <p:spPr>
          <a:xfrm>
            <a:off x="2524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L01</a:t>
            </a:r>
          </a:p>
        </p:txBody>
      </p:sp>
      <p:sp>
        <p:nvSpPr>
          <p:cNvPr id="14" name="Rounded Rectangle 13"/>
          <p:cNvSpPr/>
          <p:nvPr/>
        </p:nvSpPr>
        <p:spPr>
          <a:xfrm>
            <a:off x="5746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L02</a:t>
            </a:r>
          </a:p>
        </p:txBody>
      </p:sp>
      <p:sp>
        <p:nvSpPr>
          <p:cNvPr id="16" name="Rounded Rectangle 15"/>
          <p:cNvSpPr/>
          <p:nvPr/>
        </p:nvSpPr>
        <p:spPr>
          <a:xfrm>
            <a:off x="895350" y="6089650"/>
            <a:ext cx="284163" cy="146050"/>
          </a:xfrm>
          <a:prstGeom prst="roundRect">
            <a:avLst/>
          </a:prstGeom>
          <a:solidFill>
            <a:srgbClr val="FFD34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L03</a:t>
            </a:r>
          </a:p>
        </p:txBody>
      </p:sp>
      <p:sp>
        <p:nvSpPr>
          <p:cNvPr id="17" name="Rounded Rectangle 16"/>
          <p:cNvSpPr/>
          <p:nvPr/>
        </p:nvSpPr>
        <p:spPr>
          <a:xfrm>
            <a:off x="12176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L04</a:t>
            </a:r>
          </a:p>
        </p:txBody>
      </p:sp>
      <p:sp>
        <p:nvSpPr>
          <p:cNvPr id="18" name="Rounded Rectangle 17"/>
          <p:cNvSpPr/>
          <p:nvPr/>
        </p:nvSpPr>
        <p:spPr>
          <a:xfrm>
            <a:off x="15398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L05</a:t>
            </a:r>
          </a:p>
        </p:txBody>
      </p:sp>
      <p:pic>
        <p:nvPicPr>
          <p:cNvPr id="15368" name="Picture 1"/>
          <p:cNvPicPr>
            <a:picLocks noChangeAspect="1"/>
          </p:cNvPicPr>
          <p:nvPr/>
        </p:nvPicPr>
        <p:blipFill>
          <a:blip r:embed="rId3">
            <a:extLst>
              <a:ext uri="{28A0092B-C50C-407E-A947-70E740481C1C}">
                <a14:useLocalDpi xmlns:a14="http://schemas.microsoft.com/office/drawing/2010/main" val="0"/>
              </a:ext>
            </a:extLst>
          </a:blip>
          <a:srcRect l="-192" t="17566" r="192" b="3925"/>
          <a:stretch>
            <a:fillRect/>
          </a:stretch>
        </p:blipFill>
        <p:spPr bwMode="auto">
          <a:xfrm>
            <a:off x="1974850" y="2105025"/>
            <a:ext cx="4938713" cy="381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9"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76413" y="1482725"/>
            <a:ext cx="1338262" cy="211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70" name="Picture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638800" y="1474788"/>
            <a:ext cx="2033588"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1" name="Rectangle 30"/>
          <p:cNvSpPr>
            <a:spLocks noChangeArrowheads="1"/>
          </p:cNvSpPr>
          <p:nvPr/>
        </p:nvSpPr>
        <p:spPr bwMode="auto">
          <a:xfrm rot="-5400000">
            <a:off x="6423025" y="5300663"/>
            <a:ext cx="10160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solidFill>
                  <a:srgbClr val="57585A"/>
                </a:solidFill>
                <a:latin typeface="Arial Narrow" panose="020B0606020202030204" pitchFamily="34" charset="0"/>
              </a:rPr>
              <a:t>© Stockbyte/Photos.com</a:t>
            </a:r>
          </a:p>
        </p:txBody>
      </p:sp>
      <p:sp>
        <p:nvSpPr>
          <p:cNvPr id="15372" name="Rectangle 30"/>
          <p:cNvSpPr>
            <a:spLocks noChangeArrowheads="1"/>
          </p:cNvSpPr>
          <p:nvPr/>
        </p:nvSpPr>
        <p:spPr bwMode="auto">
          <a:xfrm rot="-5400000">
            <a:off x="881856" y="2720182"/>
            <a:ext cx="1544637"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solidFill>
                  <a:srgbClr val="57585A"/>
                </a:solidFill>
                <a:latin typeface="Arial Narrow" panose="020B0606020202030204" pitchFamily="34" charset="0"/>
              </a:rPr>
              <a:t>© Courtesy of Wordsworth Editions Ltd</a:t>
            </a:r>
          </a:p>
        </p:txBody>
      </p:sp>
      <p:sp>
        <p:nvSpPr>
          <p:cNvPr id="15373" name="Rectangle 30"/>
          <p:cNvSpPr>
            <a:spLocks noChangeArrowheads="1"/>
          </p:cNvSpPr>
          <p:nvPr/>
        </p:nvSpPr>
        <p:spPr bwMode="auto">
          <a:xfrm rot="-5400000">
            <a:off x="7369969" y="2186782"/>
            <a:ext cx="9683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solidFill>
                  <a:srgbClr val="57585A"/>
                </a:solidFill>
                <a:latin typeface="Arial Narrow" panose="020B0606020202030204" pitchFamily="34" charset="0"/>
              </a:rPr>
              <a:t>© Spencer Grant/Photo</a:t>
            </a:r>
            <a:br>
              <a:rPr lang="en-US" sz="800">
                <a:solidFill>
                  <a:srgbClr val="57585A"/>
                </a:solidFill>
                <a:latin typeface="Arial Narrow" panose="020B0606020202030204" pitchFamily="34" charset="0"/>
              </a:rPr>
            </a:br>
            <a:r>
              <a:rPr lang="en-US" sz="800">
                <a:solidFill>
                  <a:srgbClr val="57585A"/>
                </a:solidFill>
                <a:latin typeface="Arial Narrow" panose="020B0606020202030204" pitchFamily="34" charset="0"/>
              </a:rPr>
              <a:t>Researchers, Inc.</a:t>
            </a:r>
          </a:p>
        </p:txBody>
      </p:sp>
      <p:sp>
        <p:nvSpPr>
          <p:cNvPr id="19" name="Rectangle 18"/>
          <p:cNvSpPr/>
          <p:nvPr/>
        </p:nvSpPr>
        <p:spPr>
          <a:xfrm>
            <a:off x="2540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Do Psychologists Provide Therapy?</a:t>
            </a:r>
          </a:p>
        </p:txBody>
      </p:sp>
      <p:sp>
        <p:nvSpPr>
          <p:cNvPr id="24" name="Rectangle 23"/>
          <p:cNvSpPr/>
          <p:nvPr/>
        </p:nvSpPr>
        <p:spPr>
          <a:xfrm>
            <a:off x="2482850" y="6273800"/>
            <a:ext cx="2203450" cy="584200"/>
          </a:xfrm>
          <a:prstGeom prst="rect">
            <a:avLst/>
          </a:prstGeom>
          <a:gradFill>
            <a:gsLst>
              <a:gs pos="0">
                <a:srgbClr val="FF0000"/>
              </a:gs>
              <a:gs pos="100000">
                <a:srgbClr val="C00000"/>
              </a:gs>
            </a:gsLst>
            <a:lin ang="5400000" scaled="0"/>
          </a:gradFill>
          <a:ln w="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Different Types of</a:t>
            </a:r>
            <a:br>
              <a:rPr lang="en-US" sz="900" dirty="0">
                <a:latin typeface="Arial Narrow" pitchFamily="34" charset="0"/>
              </a:rPr>
            </a:br>
            <a:r>
              <a:rPr lang="en-US" sz="900" dirty="0">
                <a:latin typeface="Arial Narrow" pitchFamily="34" charset="0"/>
              </a:rPr>
              <a:t>Psychotherapies Are Used?</a:t>
            </a:r>
          </a:p>
        </p:txBody>
      </p:sp>
      <p:sp>
        <p:nvSpPr>
          <p:cNvPr id="25" name="Rectangle 24"/>
          <p:cNvSpPr/>
          <p:nvPr/>
        </p:nvSpPr>
        <p:spPr>
          <a:xfrm>
            <a:off x="47117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Are Biological Therapies?</a:t>
            </a:r>
          </a:p>
        </p:txBody>
      </p:sp>
      <p:sp>
        <p:nvSpPr>
          <p:cNvPr id="26" name="Rectangle 25"/>
          <p:cNvSpPr/>
          <p:nvPr/>
        </p:nvSpPr>
        <p:spPr>
          <a:xfrm>
            <a:off x="69405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Are Specific Disorders Treated?</a:t>
            </a:r>
          </a:p>
        </p:txBody>
      </p:sp>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2"/>
          <p:cNvSpPr>
            <a:spLocks noGrp="1"/>
          </p:cNvSpPr>
          <p:nvPr>
            <p:ph type="title"/>
          </p:nvPr>
        </p:nvSpPr>
        <p:spPr>
          <a:xfrm>
            <a:off x="1343025" y="0"/>
            <a:ext cx="7381875" cy="1143000"/>
          </a:xfrm>
        </p:spPr>
        <p:txBody>
          <a:bodyPr/>
          <a:lstStyle/>
          <a:p>
            <a:pPr eaLnBrk="1" hangingPunct="1"/>
            <a:r>
              <a:rPr lang="en-US" smtClean="0"/>
              <a:t>Humanistic Therapies</a:t>
            </a:r>
          </a:p>
        </p:txBody>
      </p:sp>
      <p:sp>
        <p:nvSpPr>
          <p:cNvPr id="16387" name="Rectangle 30"/>
          <p:cNvSpPr>
            <a:spLocks noChangeArrowheads="1"/>
          </p:cNvSpPr>
          <p:nvPr/>
        </p:nvSpPr>
        <p:spPr bwMode="auto">
          <a:xfrm rot="-5400000">
            <a:off x="6328568" y="5225257"/>
            <a:ext cx="11668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solidFill>
                  <a:srgbClr val="57585A"/>
                </a:solidFill>
                <a:latin typeface="Arial Narrow" panose="020B0606020202030204" pitchFamily="34" charset="0"/>
              </a:rPr>
              <a:t>© Lisa F. Young/Photos.com</a:t>
            </a:r>
          </a:p>
        </p:txBody>
      </p:sp>
      <p:sp>
        <p:nvSpPr>
          <p:cNvPr id="13" name="Rounded Rectangle 12"/>
          <p:cNvSpPr/>
          <p:nvPr/>
        </p:nvSpPr>
        <p:spPr>
          <a:xfrm>
            <a:off x="2524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L01</a:t>
            </a:r>
          </a:p>
        </p:txBody>
      </p:sp>
      <p:sp>
        <p:nvSpPr>
          <p:cNvPr id="14" name="Rounded Rectangle 13"/>
          <p:cNvSpPr/>
          <p:nvPr/>
        </p:nvSpPr>
        <p:spPr>
          <a:xfrm>
            <a:off x="5746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L02</a:t>
            </a:r>
          </a:p>
        </p:txBody>
      </p:sp>
      <p:sp>
        <p:nvSpPr>
          <p:cNvPr id="16" name="Rounded Rectangle 15"/>
          <p:cNvSpPr/>
          <p:nvPr/>
        </p:nvSpPr>
        <p:spPr>
          <a:xfrm>
            <a:off x="895350" y="6089650"/>
            <a:ext cx="284163" cy="146050"/>
          </a:xfrm>
          <a:prstGeom prst="roundRect">
            <a:avLst/>
          </a:prstGeom>
          <a:solidFill>
            <a:srgbClr val="FFD34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L03</a:t>
            </a:r>
          </a:p>
        </p:txBody>
      </p:sp>
      <p:sp>
        <p:nvSpPr>
          <p:cNvPr id="17" name="Rounded Rectangle 16"/>
          <p:cNvSpPr/>
          <p:nvPr/>
        </p:nvSpPr>
        <p:spPr>
          <a:xfrm>
            <a:off x="12176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L04</a:t>
            </a:r>
          </a:p>
        </p:txBody>
      </p:sp>
      <p:sp>
        <p:nvSpPr>
          <p:cNvPr id="18" name="Rounded Rectangle 17"/>
          <p:cNvSpPr/>
          <p:nvPr/>
        </p:nvSpPr>
        <p:spPr>
          <a:xfrm>
            <a:off x="15398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L05</a:t>
            </a:r>
          </a:p>
        </p:txBody>
      </p:sp>
      <p:pic>
        <p:nvPicPr>
          <p:cNvPr id="16393" name="Picture 1"/>
          <p:cNvPicPr>
            <a:picLocks noChangeAspect="1"/>
          </p:cNvPicPr>
          <p:nvPr/>
        </p:nvPicPr>
        <p:blipFill>
          <a:blip r:embed="rId3">
            <a:extLst>
              <a:ext uri="{28A0092B-C50C-407E-A947-70E740481C1C}">
                <a14:useLocalDpi xmlns:a14="http://schemas.microsoft.com/office/drawing/2010/main" val="0"/>
              </a:ext>
            </a:extLst>
          </a:blip>
          <a:srcRect l="12740" r="2727"/>
          <a:stretch>
            <a:fillRect/>
          </a:stretch>
        </p:blipFill>
        <p:spPr bwMode="auto">
          <a:xfrm>
            <a:off x="2355850" y="1482725"/>
            <a:ext cx="4429125" cy="443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p:cNvSpPr/>
          <p:nvPr/>
        </p:nvSpPr>
        <p:spPr>
          <a:xfrm>
            <a:off x="571500" y="4835525"/>
            <a:ext cx="3486150" cy="852488"/>
          </a:xfrm>
          <a:prstGeom prst="rect">
            <a:avLst/>
          </a:prstGeom>
          <a:solidFill>
            <a:srgbClr val="16A8B5">
              <a:alpha val="85000"/>
            </a:srgbClr>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90000"/>
              </a:lnSpc>
              <a:defRPr/>
            </a:pPr>
            <a:r>
              <a:rPr lang="en-US" sz="2400" dirty="0">
                <a:latin typeface="Arial Narrow" pitchFamily="34" charset="0"/>
              </a:rPr>
              <a:t>The humanists believed that people are inherently good.</a:t>
            </a:r>
          </a:p>
        </p:txBody>
      </p:sp>
      <p:sp>
        <p:nvSpPr>
          <p:cNvPr id="19" name="Rectangle 18"/>
          <p:cNvSpPr/>
          <p:nvPr/>
        </p:nvSpPr>
        <p:spPr>
          <a:xfrm>
            <a:off x="2540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Do Psychologists Provide Therapy?</a:t>
            </a:r>
          </a:p>
        </p:txBody>
      </p:sp>
      <p:sp>
        <p:nvSpPr>
          <p:cNvPr id="24" name="Rectangle 23"/>
          <p:cNvSpPr/>
          <p:nvPr/>
        </p:nvSpPr>
        <p:spPr>
          <a:xfrm>
            <a:off x="2482850" y="6273800"/>
            <a:ext cx="2203450" cy="584200"/>
          </a:xfrm>
          <a:prstGeom prst="rect">
            <a:avLst/>
          </a:prstGeom>
          <a:gradFill>
            <a:gsLst>
              <a:gs pos="0">
                <a:srgbClr val="FF0000"/>
              </a:gs>
              <a:gs pos="100000">
                <a:srgbClr val="C00000"/>
              </a:gs>
            </a:gsLst>
            <a:lin ang="5400000" scaled="0"/>
          </a:gradFill>
          <a:ln w="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Different Types of</a:t>
            </a:r>
            <a:br>
              <a:rPr lang="en-US" sz="900" dirty="0">
                <a:latin typeface="Arial Narrow" pitchFamily="34" charset="0"/>
              </a:rPr>
            </a:br>
            <a:r>
              <a:rPr lang="en-US" sz="900" dirty="0">
                <a:latin typeface="Arial Narrow" pitchFamily="34" charset="0"/>
              </a:rPr>
              <a:t>Psychotherapies Are Used?</a:t>
            </a:r>
          </a:p>
        </p:txBody>
      </p:sp>
      <p:sp>
        <p:nvSpPr>
          <p:cNvPr id="25" name="Rectangle 24"/>
          <p:cNvSpPr/>
          <p:nvPr/>
        </p:nvSpPr>
        <p:spPr>
          <a:xfrm>
            <a:off x="47117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Are Biological Therapies?</a:t>
            </a:r>
          </a:p>
        </p:txBody>
      </p:sp>
      <p:sp>
        <p:nvSpPr>
          <p:cNvPr id="26" name="Rectangle 25"/>
          <p:cNvSpPr/>
          <p:nvPr/>
        </p:nvSpPr>
        <p:spPr>
          <a:xfrm>
            <a:off x="69405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Are Specific Disorders Treated?</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par>
                                <p:cTn id="8" presetID="35" presetClass="path" presetSubtype="0" decel="50000" fill="hold" grpId="1" nodeType="withEffect">
                                  <p:stCondLst>
                                    <p:cond delay="0"/>
                                  </p:stCondLst>
                                  <p:childTnLst>
                                    <p:animMotion origin="layout" path="M 1.66667E-6 1.85185E-6 L 0.05104 1.85185E-6 " pathEditMode="relative" rAng="0" ptsTypes="AA">
                                      <p:cBhvr>
                                        <p:cTn id="9" dur="1000" spd="-100000" fill="hold"/>
                                        <p:tgtEl>
                                          <p:spTgt spid="15"/>
                                        </p:tgtEl>
                                        <p:attrNameLst>
                                          <p:attrName>ppt_x</p:attrName>
                                          <p:attrName>ppt_y</p:attrName>
                                        </p:attrNameLst>
                                      </p:cBhvr>
                                      <p:rCtr x="2552"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13"/>
          <p:cNvPicPr>
            <a:picLocks noChangeAspect="1" noChangeArrowheads="1"/>
          </p:cNvPicPr>
          <p:nvPr/>
        </p:nvPicPr>
        <p:blipFill>
          <a:blip r:embed="rId3">
            <a:extLst>
              <a:ext uri="{28A0092B-C50C-407E-A947-70E740481C1C}">
                <a14:useLocalDpi xmlns:a14="http://schemas.microsoft.com/office/drawing/2010/main" val="0"/>
              </a:ext>
            </a:extLst>
          </a:blip>
          <a:srcRect l="1967" t="13126" r="9070" b="9123"/>
          <a:stretch>
            <a:fillRect/>
          </a:stretch>
        </p:blipFill>
        <p:spPr bwMode="auto">
          <a:xfrm>
            <a:off x="1604963" y="1490663"/>
            <a:ext cx="5934075" cy="4425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411" name="Title 2"/>
          <p:cNvSpPr>
            <a:spLocks noGrp="1"/>
          </p:cNvSpPr>
          <p:nvPr>
            <p:ph type="title"/>
          </p:nvPr>
        </p:nvSpPr>
        <p:spPr>
          <a:xfrm>
            <a:off x="1343025" y="0"/>
            <a:ext cx="7381875" cy="1143000"/>
          </a:xfrm>
        </p:spPr>
        <p:txBody>
          <a:bodyPr/>
          <a:lstStyle/>
          <a:p>
            <a:pPr eaLnBrk="1" hangingPunct="1"/>
            <a:r>
              <a:rPr lang="en-US" smtClean="0"/>
              <a:t>Behavior Therapies</a:t>
            </a:r>
          </a:p>
        </p:txBody>
      </p:sp>
      <p:sp>
        <p:nvSpPr>
          <p:cNvPr id="13" name="Rounded Rectangle 12"/>
          <p:cNvSpPr/>
          <p:nvPr/>
        </p:nvSpPr>
        <p:spPr>
          <a:xfrm>
            <a:off x="2524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L01</a:t>
            </a:r>
          </a:p>
        </p:txBody>
      </p:sp>
      <p:sp>
        <p:nvSpPr>
          <p:cNvPr id="14" name="Rounded Rectangle 13"/>
          <p:cNvSpPr/>
          <p:nvPr/>
        </p:nvSpPr>
        <p:spPr>
          <a:xfrm>
            <a:off x="5746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L02</a:t>
            </a:r>
          </a:p>
        </p:txBody>
      </p:sp>
      <p:sp>
        <p:nvSpPr>
          <p:cNvPr id="16" name="Rounded Rectangle 15"/>
          <p:cNvSpPr/>
          <p:nvPr/>
        </p:nvSpPr>
        <p:spPr>
          <a:xfrm>
            <a:off x="895350" y="6089650"/>
            <a:ext cx="284163" cy="146050"/>
          </a:xfrm>
          <a:prstGeom prst="roundRect">
            <a:avLst/>
          </a:prstGeom>
          <a:solidFill>
            <a:srgbClr val="FFD34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L03</a:t>
            </a:r>
          </a:p>
        </p:txBody>
      </p:sp>
      <p:sp>
        <p:nvSpPr>
          <p:cNvPr id="17" name="Rounded Rectangle 16"/>
          <p:cNvSpPr/>
          <p:nvPr/>
        </p:nvSpPr>
        <p:spPr>
          <a:xfrm>
            <a:off x="12176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L04</a:t>
            </a:r>
          </a:p>
        </p:txBody>
      </p:sp>
      <p:sp>
        <p:nvSpPr>
          <p:cNvPr id="18" name="Rounded Rectangle 17"/>
          <p:cNvSpPr/>
          <p:nvPr/>
        </p:nvSpPr>
        <p:spPr>
          <a:xfrm>
            <a:off x="15398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L05</a:t>
            </a:r>
          </a:p>
        </p:txBody>
      </p:sp>
      <p:sp>
        <p:nvSpPr>
          <p:cNvPr id="19" name="Rectangle 18"/>
          <p:cNvSpPr/>
          <p:nvPr/>
        </p:nvSpPr>
        <p:spPr>
          <a:xfrm>
            <a:off x="1604963" y="3856038"/>
            <a:ext cx="5934075" cy="2052637"/>
          </a:xfrm>
          <a:prstGeom prst="rect">
            <a:avLst/>
          </a:prstGeom>
          <a:solidFill>
            <a:schemeClr val="tx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anchor="ctr"/>
          <a:lstStyle/>
          <a:p>
            <a:pPr>
              <a:defRPr/>
            </a:pPr>
            <a:r>
              <a:rPr lang="en-US" sz="2800">
                <a:solidFill>
                  <a:srgbClr val="FFFFFF"/>
                </a:solidFill>
              </a:rPr>
              <a:t>Click on </a:t>
            </a:r>
            <a:r>
              <a:rPr lang="en-US" sz="2800">
                <a:solidFill>
                  <a:srgbClr val="FFD347"/>
                </a:solidFill>
              </a:rPr>
              <a:t>play button</a:t>
            </a:r>
            <a:r>
              <a:rPr lang="en-US" sz="2800">
                <a:solidFill>
                  <a:srgbClr val="FFFFFF"/>
                </a:solidFill>
              </a:rPr>
              <a:t> </a:t>
            </a:r>
            <a:br>
              <a:rPr lang="en-US" sz="2800">
                <a:solidFill>
                  <a:srgbClr val="FFFFFF"/>
                </a:solidFill>
              </a:rPr>
            </a:br>
            <a:r>
              <a:rPr lang="en-US" sz="2800">
                <a:solidFill>
                  <a:srgbClr val="FFFFFF"/>
                </a:solidFill>
              </a:rPr>
              <a:t>to launch video in </a:t>
            </a:r>
            <a:br>
              <a:rPr lang="en-US" sz="2800">
                <a:solidFill>
                  <a:srgbClr val="FFFFFF"/>
                </a:solidFill>
              </a:rPr>
            </a:br>
            <a:r>
              <a:rPr lang="en-US" sz="2800">
                <a:solidFill>
                  <a:srgbClr val="FFFFFF"/>
                </a:solidFill>
              </a:rPr>
              <a:t>QuickTime player.</a:t>
            </a:r>
          </a:p>
        </p:txBody>
      </p:sp>
      <p:pic>
        <p:nvPicPr>
          <p:cNvPr id="17418" name="Picture 25">
            <a:hlinkClick r:id="rId4" action="ppaction://hlinkfile"/>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00700" y="4138613"/>
            <a:ext cx="1487488" cy="1487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Rectangle 23"/>
          <p:cNvSpPr/>
          <p:nvPr/>
        </p:nvSpPr>
        <p:spPr>
          <a:xfrm>
            <a:off x="2540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Do Psychologists Provide Therapy?</a:t>
            </a:r>
          </a:p>
        </p:txBody>
      </p:sp>
      <p:sp>
        <p:nvSpPr>
          <p:cNvPr id="25" name="Rectangle 24"/>
          <p:cNvSpPr/>
          <p:nvPr/>
        </p:nvSpPr>
        <p:spPr>
          <a:xfrm>
            <a:off x="2482850" y="6273800"/>
            <a:ext cx="2203450" cy="584200"/>
          </a:xfrm>
          <a:prstGeom prst="rect">
            <a:avLst/>
          </a:prstGeom>
          <a:gradFill>
            <a:gsLst>
              <a:gs pos="0">
                <a:srgbClr val="FF0000"/>
              </a:gs>
              <a:gs pos="100000">
                <a:srgbClr val="C00000"/>
              </a:gs>
            </a:gsLst>
            <a:lin ang="5400000" scaled="0"/>
          </a:gradFill>
          <a:ln w="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Different Types of</a:t>
            </a:r>
            <a:br>
              <a:rPr lang="en-US" sz="900" dirty="0">
                <a:latin typeface="Arial Narrow" pitchFamily="34" charset="0"/>
              </a:rPr>
            </a:br>
            <a:r>
              <a:rPr lang="en-US" sz="900" dirty="0">
                <a:latin typeface="Arial Narrow" pitchFamily="34" charset="0"/>
              </a:rPr>
              <a:t>Psychotherapies Are Used?</a:t>
            </a:r>
          </a:p>
        </p:txBody>
      </p:sp>
      <p:sp>
        <p:nvSpPr>
          <p:cNvPr id="26" name="Rectangle 25"/>
          <p:cNvSpPr/>
          <p:nvPr/>
        </p:nvSpPr>
        <p:spPr>
          <a:xfrm>
            <a:off x="47117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Are Biological Therapies?</a:t>
            </a:r>
          </a:p>
        </p:txBody>
      </p:sp>
      <p:sp>
        <p:nvSpPr>
          <p:cNvPr id="27" name="Rectangle 26"/>
          <p:cNvSpPr/>
          <p:nvPr/>
        </p:nvSpPr>
        <p:spPr>
          <a:xfrm>
            <a:off x="69405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Are Specific Disorders Treated?</a:t>
            </a:r>
          </a:p>
        </p:txBody>
      </p:sp>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2"/>
          <p:cNvSpPr>
            <a:spLocks noGrp="1"/>
          </p:cNvSpPr>
          <p:nvPr>
            <p:ph type="title"/>
          </p:nvPr>
        </p:nvSpPr>
        <p:spPr>
          <a:xfrm>
            <a:off x="1343025" y="0"/>
            <a:ext cx="7381875" cy="1143000"/>
          </a:xfrm>
        </p:spPr>
        <p:txBody>
          <a:bodyPr/>
          <a:lstStyle/>
          <a:p>
            <a:pPr eaLnBrk="1" hangingPunct="1"/>
            <a:r>
              <a:rPr lang="en-US" smtClean="0"/>
              <a:t>Cognitive Therapies</a:t>
            </a:r>
          </a:p>
        </p:txBody>
      </p:sp>
      <p:sp>
        <p:nvSpPr>
          <p:cNvPr id="18435" name="Rectangle 30"/>
          <p:cNvSpPr>
            <a:spLocks noChangeArrowheads="1"/>
          </p:cNvSpPr>
          <p:nvPr/>
        </p:nvSpPr>
        <p:spPr bwMode="auto">
          <a:xfrm rot="-5400000">
            <a:off x="6932613" y="4757738"/>
            <a:ext cx="21018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solidFill>
                  <a:srgbClr val="57585A"/>
                </a:solidFill>
                <a:latin typeface="Arial Narrow" panose="020B0606020202030204" pitchFamily="34" charset="0"/>
              </a:rPr>
              <a:t>© Beck Institute for Cognitive Behavior Therapy, 2011</a:t>
            </a:r>
          </a:p>
        </p:txBody>
      </p:sp>
      <p:sp>
        <p:nvSpPr>
          <p:cNvPr id="13" name="Rounded Rectangle 12"/>
          <p:cNvSpPr/>
          <p:nvPr/>
        </p:nvSpPr>
        <p:spPr>
          <a:xfrm>
            <a:off x="2524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L01</a:t>
            </a:r>
          </a:p>
        </p:txBody>
      </p:sp>
      <p:sp>
        <p:nvSpPr>
          <p:cNvPr id="14" name="Rounded Rectangle 13"/>
          <p:cNvSpPr/>
          <p:nvPr/>
        </p:nvSpPr>
        <p:spPr>
          <a:xfrm>
            <a:off x="5746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L02</a:t>
            </a:r>
          </a:p>
        </p:txBody>
      </p:sp>
      <p:sp>
        <p:nvSpPr>
          <p:cNvPr id="16" name="Rounded Rectangle 15"/>
          <p:cNvSpPr/>
          <p:nvPr/>
        </p:nvSpPr>
        <p:spPr>
          <a:xfrm>
            <a:off x="895350" y="6089650"/>
            <a:ext cx="284163" cy="146050"/>
          </a:xfrm>
          <a:prstGeom prst="roundRect">
            <a:avLst/>
          </a:prstGeom>
          <a:solidFill>
            <a:srgbClr val="FFD34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L03</a:t>
            </a:r>
          </a:p>
        </p:txBody>
      </p:sp>
      <p:sp>
        <p:nvSpPr>
          <p:cNvPr id="17" name="Rounded Rectangle 16"/>
          <p:cNvSpPr/>
          <p:nvPr/>
        </p:nvSpPr>
        <p:spPr>
          <a:xfrm>
            <a:off x="12176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L04</a:t>
            </a:r>
          </a:p>
        </p:txBody>
      </p:sp>
      <p:sp>
        <p:nvSpPr>
          <p:cNvPr id="18" name="Rounded Rectangle 17"/>
          <p:cNvSpPr/>
          <p:nvPr/>
        </p:nvSpPr>
        <p:spPr>
          <a:xfrm>
            <a:off x="15398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L05</a:t>
            </a:r>
          </a:p>
        </p:txBody>
      </p:sp>
      <p:pic>
        <p:nvPicPr>
          <p:cNvPr id="18441" name="Picture 1"/>
          <p:cNvPicPr>
            <a:picLocks noChangeAspect="1"/>
          </p:cNvPicPr>
          <p:nvPr/>
        </p:nvPicPr>
        <p:blipFill>
          <a:blip r:embed="rId3">
            <a:extLst>
              <a:ext uri="{28A0092B-C50C-407E-A947-70E740481C1C}">
                <a14:useLocalDpi xmlns:a14="http://schemas.microsoft.com/office/drawing/2010/main" val="0"/>
              </a:ext>
            </a:extLst>
          </a:blip>
          <a:srcRect t="1891" b="8296"/>
          <a:stretch>
            <a:fillRect/>
          </a:stretch>
        </p:blipFill>
        <p:spPr bwMode="auto">
          <a:xfrm>
            <a:off x="1281113" y="1482725"/>
            <a:ext cx="6580187" cy="443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p:cNvSpPr/>
          <p:nvPr/>
        </p:nvSpPr>
        <p:spPr>
          <a:xfrm>
            <a:off x="5067300" y="1684338"/>
            <a:ext cx="3506788" cy="850900"/>
          </a:xfrm>
          <a:prstGeom prst="rect">
            <a:avLst/>
          </a:prstGeom>
          <a:solidFill>
            <a:srgbClr val="16A8B5">
              <a:alpha val="85000"/>
            </a:srgbClr>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90000"/>
              </a:lnSpc>
              <a:defRPr/>
            </a:pPr>
            <a:r>
              <a:rPr lang="en-US" sz="2400" dirty="0">
                <a:latin typeface="Arial Narrow" pitchFamily="34" charset="0"/>
              </a:rPr>
              <a:t>The aim of cognitive therapy is “cognitive restructuring.”</a:t>
            </a:r>
          </a:p>
        </p:txBody>
      </p:sp>
      <p:sp>
        <p:nvSpPr>
          <p:cNvPr id="19" name="Rectangle 18"/>
          <p:cNvSpPr/>
          <p:nvPr/>
        </p:nvSpPr>
        <p:spPr>
          <a:xfrm>
            <a:off x="2540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Do Psychologists Provide Therapy?</a:t>
            </a:r>
          </a:p>
        </p:txBody>
      </p:sp>
      <p:sp>
        <p:nvSpPr>
          <p:cNvPr id="24" name="Rectangle 23"/>
          <p:cNvSpPr/>
          <p:nvPr/>
        </p:nvSpPr>
        <p:spPr>
          <a:xfrm>
            <a:off x="2482850" y="6273800"/>
            <a:ext cx="2203450" cy="584200"/>
          </a:xfrm>
          <a:prstGeom prst="rect">
            <a:avLst/>
          </a:prstGeom>
          <a:gradFill>
            <a:gsLst>
              <a:gs pos="0">
                <a:srgbClr val="FF0000"/>
              </a:gs>
              <a:gs pos="100000">
                <a:srgbClr val="C00000"/>
              </a:gs>
            </a:gsLst>
            <a:lin ang="5400000" scaled="0"/>
          </a:gradFill>
          <a:ln w="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Different Types of</a:t>
            </a:r>
            <a:br>
              <a:rPr lang="en-US" sz="900" dirty="0">
                <a:latin typeface="Arial Narrow" pitchFamily="34" charset="0"/>
              </a:rPr>
            </a:br>
            <a:r>
              <a:rPr lang="en-US" sz="900" dirty="0">
                <a:latin typeface="Arial Narrow" pitchFamily="34" charset="0"/>
              </a:rPr>
              <a:t>Psychotherapies Are Used?</a:t>
            </a:r>
          </a:p>
        </p:txBody>
      </p:sp>
      <p:sp>
        <p:nvSpPr>
          <p:cNvPr id="25" name="Rectangle 24"/>
          <p:cNvSpPr/>
          <p:nvPr/>
        </p:nvSpPr>
        <p:spPr>
          <a:xfrm>
            <a:off x="47117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Are Biological Therapies?</a:t>
            </a:r>
          </a:p>
        </p:txBody>
      </p:sp>
      <p:sp>
        <p:nvSpPr>
          <p:cNvPr id="26" name="Rectangle 25"/>
          <p:cNvSpPr/>
          <p:nvPr/>
        </p:nvSpPr>
        <p:spPr>
          <a:xfrm>
            <a:off x="69405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Are Specific Disorders Treated?</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par>
                                <p:cTn id="8" presetID="35" presetClass="path" presetSubtype="0" decel="50000" fill="hold" grpId="1" nodeType="withEffect">
                                  <p:stCondLst>
                                    <p:cond delay="0"/>
                                  </p:stCondLst>
                                  <p:childTnLst>
                                    <p:animMotion origin="layout" path="M 2.77778E-6 1.85185E-6 L -0.04809 1.85185E-6 " pathEditMode="relative" rAng="0" ptsTypes="AA">
                                      <p:cBhvr>
                                        <p:cTn id="9" dur="1000" spd="-100000" fill="hold"/>
                                        <p:tgtEl>
                                          <p:spTgt spid="15"/>
                                        </p:tgtEl>
                                        <p:attrNameLst>
                                          <p:attrName>ppt_x</p:attrName>
                                          <p:attrName>ppt_y</p:attrName>
                                        </p:attrNameLst>
                                      </p:cBhvr>
                                      <p:rCtr x="-2413"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2"/>
          <p:cNvSpPr>
            <a:spLocks noGrp="1"/>
          </p:cNvSpPr>
          <p:nvPr>
            <p:ph type="title"/>
          </p:nvPr>
        </p:nvSpPr>
        <p:spPr>
          <a:xfrm>
            <a:off x="1343025" y="0"/>
            <a:ext cx="7381875" cy="1143000"/>
          </a:xfrm>
        </p:spPr>
        <p:txBody>
          <a:bodyPr/>
          <a:lstStyle/>
          <a:p>
            <a:pPr eaLnBrk="1" hangingPunct="1"/>
            <a:r>
              <a:rPr lang="en-US" smtClean="0"/>
              <a:t>Cognitive-Behavioral</a:t>
            </a:r>
            <a:br>
              <a:rPr lang="en-US" smtClean="0"/>
            </a:br>
            <a:r>
              <a:rPr lang="en-US" smtClean="0"/>
              <a:t>Therapy (CBT)</a:t>
            </a:r>
          </a:p>
        </p:txBody>
      </p:sp>
      <p:sp>
        <p:nvSpPr>
          <p:cNvPr id="19459" name="Rectangle 30"/>
          <p:cNvSpPr>
            <a:spLocks noChangeArrowheads="1"/>
          </p:cNvSpPr>
          <p:nvPr/>
        </p:nvSpPr>
        <p:spPr bwMode="auto">
          <a:xfrm>
            <a:off x="7823200" y="5845175"/>
            <a:ext cx="10779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solidFill>
                  <a:srgbClr val="57585A"/>
                </a:solidFill>
                <a:latin typeface="Arial Narrow" panose="020B0606020202030204" pitchFamily="34" charset="0"/>
              </a:rPr>
              <a:t>© Cengage Learning 2013</a:t>
            </a:r>
          </a:p>
        </p:txBody>
      </p:sp>
      <p:sp>
        <p:nvSpPr>
          <p:cNvPr id="13" name="Rounded Rectangle 12"/>
          <p:cNvSpPr/>
          <p:nvPr/>
        </p:nvSpPr>
        <p:spPr>
          <a:xfrm>
            <a:off x="2524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L01</a:t>
            </a:r>
          </a:p>
        </p:txBody>
      </p:sp>
      <p:sp>
        <p:nvSpPr>
          <p:cNvPr id="14" name="Rounded Rectangle 13"/>
          <p:cNvSpPr/>
          <p:nvPr/>
        </p:nvSpPr>
        <p:spPr>
          <a:xfrm>
            <a:off x="5746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L02</a:t>
            </a:r>
          </a:p>
        </p:txBody>
      </p:sp>
      <p:sp>
        <p:nvSpPr>
          <p:cNvPr id="16" name="Rounded Rectangle 15"/>
          <p:cNvSpPr/>
          <p:nvPr/>
        </p:nvSpPr>
        <p:spPr>
          <a:xfrm>
            <a:off x="895350" y="6089650"/>
            <a:ext cx="284163" cy="146050"/>
          </a:xfrm>
          <a:prstGeom prst="roundRect">
            <a:avLst/>
          </a:prstGeom>
          <a:solidFill>
            <a:srgbClr val="FFD34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L03</a:t>
            </a:r>
          </a:p>
        </p:txBody>
      </p:sp>
      <p:sp>
        <p:nvSpPr>
          <p:cNvPr id="17" name="Rounded Rectangle 16"/>
          <p:cNvSpPr/>
          <p:nvPr/>
        </p:nvSpPr>
        <p:spPr>
          <a:xfrm>
            <a:off x="12176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L04</a:t>
            </a:r>
          </a:p>
        </p:txBody>
      </p:sp>
      <p:sp>
        <p:nvSpPr>
          <p:cNvPr id="18" name="Rounded Rectangle 17"/>
          <p:cNvSpPr/>
          <p:nvPr/>
        </p:nvSpPr>
        <p:spPr>
          <a:xfrm>
            <a:off x="15398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L05</a:t>
            </a:r>
          </a:p>
        </p:txBody>
      </p:sp>
      <p:pic>
        <p:nvPicPr>
          <p:cNvPr id="19465" name="base graph"/>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8625" y="1874838"/>
            <a:ext cx="8453438" cy="351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blue bars"/>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28625" y="1874838"/>
            <a:ext cx="8453438" cy="351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orange bars"/>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28625" y="1874838"/>
            <a:ext cx="8453438" cy="351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Rectangle 18"/>
          <p:cNvSpPr/>
          <p:nvPr/>
        </p:nvSpPr>
        <p:spPr>
          <a:xfrm>
            <a:off x="2540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Do Psychologists Provide Therapy?</a:t>
            </a:r>
          </a:p>
        </p:txBody>
      </p:sp>
      <p:sp>
        <p:nvSpPr>
          <p:cNvPr id="24" name="Rectangle 23"/>
          <p:cNvSpPr/>
          <p:nvPr/>
        </p:nvSpPr>
        <p:spPr>
          <a:xfrm>
            <a:off x="2482850" y="6273800"/>
            <a:ext cx="2203450" cy="584200"/>
          </a:xfrm>
          <a:prstGeom prst="rect">
            <a:avLst/>
          </a:prstGeom>
          <a:gradFill>
            <a:gsLst>
              <a:gs pos="0">
                <a:srgbClr val="FF0000"/>
              </a:gs>
              <a:gs pos="100000">
                <a:srgbClr val="C00000"/>
              </a:gs>
            </a:gsLst>
            <a:lin ang="5400000" scaled="0"/>
          </a:gradFill>
          <a:ln w="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Different Types of</a:t>
            </a:r>
            <a:br>
              <a:rPr lang="en-US" sz="900" dirty="0">
                <a:latin typeface="Arial Narrow" pitchFamily="34" charset="0"/>
              </a:rPr>
            </a:br>
            <a:r>
              <a:rPr lang="en-US" sz="900" dirty="0">
                <a:latin typeface="Arial Narrow" pitchFamily="34" charset="0"/>
              </a:rPr>
              <a:t>Psychotherapies Are Used?</a:t>
            </a:r>
          </a:p>
        </p:txBody>
      </p:sp>
      <p:sp>
        <p:nvSpPr>
          <p:cNvPr id="25" name="Rectangle 24"/>
          <p:cNvSpPr/>
          <p:nvPr/>
        </p:nvSpPr>
        <p:spPr>
          <a:xfrm>
            <a:off x="47117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Are Biological Therapies?</a:t>
            </a:r>
          </a:p>
        </p:txBody>
      </p:sp>
      <p:sp>
        <p:nvSpPr>
          <p:cNvPr id="26" name="Rectangle 25"/>
          <p:cNvSpPr/>
          <p:nvPr/>
        </p:nvSpPr>
        <p:spPr>
          <a:xfrm>
            <a:off x="69405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Are Specific Disorders Treated?</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
          <p:cNvPicPr>
            <a:picLocks noChangeAspect="1"/>
          </p:cNvPicPr>
          <p:nvPr/>
        </p:nvPicPr>
        <p:blipFill>
          <a:blip r:embed="rId3">
            <a:extLst>
              <a:ext uri="{28A0092B-C50C-407E-A947-70E740481C1C}">
                <a14:useLocalDpi xmlns:a14="http://schemas.microsoft.com/office/drawing/2010/main" val="0"/>
              </a:ext>
            </a:extLst>
          </a:blip>
          <a:srcRect l="15782"/>
          <a:stretch>
            <a:fillRect/>
          </a:stretch>
        </p:blipFill>
        <p:spPr bwMode="auto">
          <a:xfrm>
            <a:off x="257175" y="914400"/>
            <a:ext cx="3814763"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Title 2"/>
          <p:cNvSpPr>
            <a:spLocks noGrp="1"/>
          </p:cNvSpPr>
          <p:nvPr>
            <p:ph type="title"/>
          </p:nvPr>
        </p:nvSpPr>
        <p:spPr>
          <a:xfrm>
            <a:off x="3886200" y="1836738"/>
            <a:ext cx="4884738" cy="1143000"/>
          </a:xfrm>
        </p:spPr>
        <p:txBody>
          <a:bodyPr/>
          <a:lstStyle/>
          <a:p>
            <a:pPr eaLnBrk="1" hangingPunct="1"/>
            <a:r>
              <a:rPr lang="en-US" sz="4000" smtClean="0"/>
              <a:t>What Are Biological</a:t>
            </a:r>
            <a:br>
              <a:rPr lang="en-US" sz="4000" smtClean="0"/>
            </a:br>
            <a:r>
              <a:rPr lang="en-US" sz="4000" smtClean="0"/>
              <a:t>Therapies?</a:t>
            </a:r>
          </a:p>
        </p:txBody>
      </p:sp>
      <p:sp>
        <p:nvSpPr>
          <p:cNvPr id="6" name="Rounded Rectangle 5"/>
          <p:cNvSpPr/>
          <p:nvPr/>
        </p:nvSpPr>
        <p:spPr>
          <a:xfrm>
            <a:off x="3886200" y="3135313"/>
            <a:ext cx="284163"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L01</a:t>
            </a:r>
          </a:p>
        </p:txBody>
      </p:sp>
      <p:sp>
        <p:nvSpPr>
          <p:cNvPr id="7" name="Rounded Rectangle 6"/>
          <p:cNvSpPr/>
          <p:nvPr/>
        </p:nvSpPr>
        <p:spPr>
          <a:xfrm>
            <a:off x="3886200" y="3362325"/>
            <a:ext cx="284163"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L02</a:t>
            </a:r>
          </a:p>
        </p:txBody>
      </p:sp>
      <p:sp>
        <p:nvSpPr>
          <p:cNvPr id="8" name="Rounded Rectangle 7"/>
          <p:cNvSpPr/>
          <p:nvPr/>
        </p:nvSpPr>
        <p:spPr>
          <a:xfrm>
            <a:off x="3886200" y="3587750"/>
            <a:ext cx="284163" cy="147638"/>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L03</a:t>
            </a:r>
          </a:p>
        </p:txBody>
      </p:sp>
      <p:sp>
        <p:nvSpPr>
          <p:cNvPr id="9" name="Rounded Rectangle 8"/>
          <p:cNvSpPr/>
          <p:nvPr/>
        </p:nvSpPr>
        <p:spPr>
          <a:xfrm>
            <a:off x="4010025" y="3814763"/>
            <a:ext cx="284163" cy="146050"/>
          </a:xfrm>
          <a:prstGeom prst="roundRect">
            <a:avLst/>
          </a:prstGeom>
          <a:solidFill>
            <a:srgbClr val="FFDE7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solidFill>
                  <a:srgbClr val="57585A"/>
                </a:solidFill>
              </a:rPr>
              <a:t>L04</a:t>
            </a:r>
          </a:p>
        </p:txBody>
      </p:sp>
      <p:sp>
        <p:nvSpPr>
          <p:cNvPr id="10" name="Rounded Rectangle 9"/>
          <p:cNvSpPr/>
          <p:nvPr/>
        </p:nvSpPr>
        <p:spPr>
          <a:xfrm>
            <a:off x="3886200" y="4041775"/>
            <a:ext cx="284163"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L05</a:t>
            </a:r>
          </a:p>
        </p:txBody>
      </p:sp>
      <p:sp>
        <p:nvSpPr>
          <p:cNvPr id="40" name="Text Placeholder 16"/>
          <p:cNvSpPr txBox="1">
            <a:spLocks/>
          </p:cNvSpPr>
          <p:nvPr/>
        </p:nvSpPr>
        <p:spPr>
          <a:xfrm>
            <a:off x="4419600" y="3811588"/>
            <a:ext cx="4267200" cy="590550"/>
          </a:xfrm>
          <a:prstGeom prst="rect">
            <a:avLst/>
          </a:prstGeom>
          <a:solidFill>
            <a:srgbClr val="FFDE75"/>
          </a:solidFill>
        </p:spPr>
        <p:txBody>
          <a:bodyPr anchor="ct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nSpc>
                <a:spcPct val="90000"/>
              </a:lnSpc>
              <a:spcBef>
                <a:spcPts val="600"/>
              </a:spcBef>
              <a:buFontTx/>
              <a:buNone/>
              <a:defRPr/>
            </a:pPr>
            <a:r>
              <a:rPr lang="en-US" sz="1200" dirty="0">
                <a:solidFill>
                  <a:srgbClr val="57585A"/>
                </a:solidFill>
                <a:latin typeface="Arial Narrow" pitchFamily="34" charset="0"/>
                <a:ea typeface="+mj-ea"/>
                <a:cs typeface="+mj-cs"/>
              </a:rPr>
              <a:t>Explain the biological mechanisms by which medication, </a:t>
            </a:r>
            <a:r>
              <a:rPr lang="en-US" sz="1200" dirty="0" smtClean="0">
                <a:solidFill>
                  <a:srgbClr val="57585A"/>
                </a:solidFill>
                <a:latin typeface="Arial Narrow" pitchFamily="34" charset="0"/>
                <a:ea typeface="+mj-ea"/>
                <a:cs typeface="+mj-cs"/>
              </a:rPr>
              <a:t>electro-convulsive </a:t>
            </a:r>
            <a:r>
              <a:rPr lang="en-US" sz="1200" dirty="0">
                <a:solidFill>
                  <a:srgbClr val="57585A"/>
                </a:solidFill>
                <a:latin typeface="Arial Narrow" pitchFamily="34" charset="0"/>
                <a:ea typeface="+mj-ea"/>
                <a:cs typeface="+mj-cs"/>
              </a:rPr>
              <a:t>therapy (ECT), psychosurgery, deep brain </a:t>
            </a:r>
            <a:r>
              <a:rPr lang="en-US" sz="1200" dirty="0" smtClean="0">
                <a:solidFill>
                  <a:srgbClr val="57585A"/>
                </a:solidFill>
                <a:latin typeface="Arial Narrow" pitchFamily="34" charset="0"/>
                <a:ea typeface="+mj-ea"/>
                <a:cs typeface="+mj-cs"/>
              </a:rPr>
              <a:t>stimulation,</a:t>
            </a:r>
            <a:br>
              <a:rPr lang="en-US" sz="1200" dirty="0" smtClean="0">
                <a:solidFill>
                  <a:srgbClr val="57585A"/>
                </a:solidFill>
                <a:latin typeface="Arial Narrow" pitchFamily="34" charset="0"/>
                <a:ea typeface="+mj-ea"/>
                <a:cs typeface="+mj-cs"/>
              </a:rPr>
            </a:br>
            <a:r>
              <a:rPr lang="en-US" sz="1200" dirty="0" smtClean="0">
                <a:solidFill>
                  <a:srgbClr val="57585A"/>
                </a:solidFill>
                <a:latin typeface="Arial Narrow" pitchFamily="34" charset="0"/>
                <a:ea typeface="+mj-ea"/>
                <a:cs typeface="+mj-cs"/>
              </a:rPr>
              <a:t>and </a:t>
            </a:r>
            <a:r>
              <a:rPr lang="en-US" sz="1200" dirty="0">
                <a:solidFill>
                  <a:srgbClr val="57585A"/>
                </a:solidFill>
                <a:latin typeface="Arial Narrow" pitchFamily="34" charset="0"/>
                <a:ea typeface="+mj-ea"/>
                <a:cs typeface="+mj-cs"/>
              </a:rPr>
              <a:t>bio/</a:t>
            </a:r>
            <a:r>
              <a:rPr lang="en-US" sz="1200" dirty="0" err="1">
                <a:solidFill>
                  <a:srgbClr val="57585A"/>
                </a:solidFill>
                <a:latin typeface="Arial Narrow" pitchFamily="34" charset="0"/>
                <a:ea typeface="+mj-ea"/>
                <a:cs typeface="+mj-cs"/>
              </a:rPr>
              <a:t>neurofeedback</a:t>
            </a:r>
            <a:r>
              <a:rPr lang="en-US" sz="1200" dirty="0">
                <a:solidFill>
                  <a:srgbClr val="57585A"/>
                </a:solidFill>
                <a:latin typeface="Arial Narrow" pitchFamily="34" charset="0"/>
                <a:ea typeface="+mj-ea"/>
                <a:cs typeface="+mj-cs"/>
              </a:rPr>
              <a:t> are thought to alleviate symptoms of </a:t>
            </a:r>
            <a:r>
              <a:rPr lang="en-US" sz="1200" dirty="0" smtClean="0">
                <a:solidFill>
                  <a:srgbClr val="57585A"/>
                </a:solidFill>
                <a:latin typeface="Arial Narrow" pitchFamily="34" charset="0"/>
                <a:ea typeface="+mj-ea"/>
                <a:cs typeface="+mj-cs"/>
              </a:rPr>
              <a:t>disorder.</a:t>
            </a:r>
          </a:p>
        </p:txBody>
      </p:sp>
      <p:cxnSp>
        <p:nvCxnSpPr>
          <p:cNvPr id="41" name="Elbow Connector 40"/>
          <p:cNvCxnSpPr/>
          <p:nvPr/>
        </p:nvCxnSpPr>
        <p:spPr>
          <a:xfrm>
            <a:off x="4294188" y="3889375"/>
            <a:ext cx="125412" cy="219075"/>
          </a:xfrm>
          <a:prstGeom prst="bentConnector3">
            <a:avLst>
              <a:gd name="adj1" fmla="val 50000"/>
            </a:avLst>
          </a:prstGeom>
          <a:ln>
            <a:solidFill>
              <a:srgbClr val="FF0000"/>
            </a:solidFill>
            <a:miter lim="800000"/>
          </a:ln>
        </p:spPr>
        <p:style>
          <a:lnRef idx="1">
            <a:schemeClr val="accent1"/>
          </a:lnRef>
          <a:fillRef idx="0">
            <a:schemeClr val="accent1"/>
          </a:fillRef>
          <a:effectRef idx="0">
            <a:schemeClr val="accent1"/>
          </a:effectRef>
          <a:fontRef idx="minor">
            <a:schemeClr val="tx1"/>
          </a:fontRef>
        </p:style>
      </p:cxnSp>
      <p:cxnSp>
        <p:nvCxnSpPr>
          <p:cNvPr id="3" name="Straight Connector 2"/>
          <p:cNvCxnSpPr/>
          <p:nvPr/>
        </p:nvCxnSpPr>
        <p:spPr>
          <a:xfrm>
            <a:off x="4419600" y="3813175"/>
            <a:ext cx="0" cy="58896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2"/>
          <p:cNvSpPr>
            <a:spLocks noGrp="1"/>
          </p:cNvSpPr>
          <p:nvPr>
            <p:ph type="title"/>
          </p:nvPr>
        </p:nvSpPr>
        <p:spPr>
          <a:xfrm>
            <a:off x="1343025" y="0"/>
            <a:ext cx="7381875" cy="1143000"/>
          </a:xfrm>
        </p:spPr>
        <p:txBody>
          <a:bodyPr/>
          <a:lstStyle/>
          <a:p>
            <a:pPr eaLnBrk="1" hangingPunct="1"/>
            <a:r>
              <a:rPr lang="en-US" smtClean="0"/>
              <a:t>Medication</a:t>
            </a:r>
          </a:p>
        </p:txBody>
      </p:sp>
      <p:sp>
        <p:nvSpPr>
          <p:cNvPr id="21507" name="Rectangle 30"/>
          <p:cNvSpPr>
            <a:spLocks noChangeArrowheads="1"/>
          </p:cNvSpPr>
          <p:nvPr/>
        </p:nvSpPr>
        <p:spPr bwMode="auto">
          <a:xfrm rot="-5400000">
            <a:off x="7466013" y="4256088"/>
            <a:ext cx="103505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solidFill>
                  <a:srgbClr val="57585A"/>
                </a:solidFill>
                <a:latin typeface="Arial Narrow" panose="020B0606020202030204" pitchFamily="34" charset="0"/>
              </a:rPr>
              <a:t>© Argosy Publishing, Inc.</a:t>
            </a:r>
          </a:p>
        </p:txBody>
      </p:sp>
      <p:sp>
        <p:nvSpPr>
          <p:cNvPr id="13" name="Rounded Rectangle 12"/>
          <p:cNvSpPr/>
          <p:nvPr/>
        </p:nvSpPr>
        <p:spPr>
          <a:xfrm>
            <a:off x="2524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L01</a:t>
            </a:r>
          </a:p>
        </p:txBody>
      </p:sp>
      <p:sp>
        <p:nvSpPr>
          <p:cNvPr id="14" name="Rounded Rectangle 13"/>
          <p:cNvSpPr/>
          <p:nvPr/>
        </p:nvSpPr>
        <p:spPr>
          <a:xfrm>
            <a:off x="5746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L02</a:t>
            </a:r>
          </a:p>
        </p:txBody>
      </p:sp>
      <p:sp>
        <p:nvSpPr>
          <p:cNvPr id="16" name="Rounded Rectangle 15"/>
          <p:cNvSpPr/>
          <p:nvPr/>
        </p:nvSpPr>
        <p:spPr>
          <a:xfrm>
            <a:off x="895350" y="6089650"/>
            <a:ext cx="284163"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L03</a:t>
            </a:r>
          </a:p>
        </p:txBody>
      </p:sp>
      <p:sp>
        <p:nvSpPr>
          <p:cNvPr id="17" name="Rounded Rectangle 16"/>
          <p:cNvSpPr/>
          <p:nvPr/>
        </p:nvSpPr>
        <p:spPr>
          <a:xfrm>
            <a:off x="1217613" y="6089650"/>
            <a:ext cx="284162" cy="146050"/>
          </a:xfrm>
          <a:prstGeom prst="roundRect">
            <a:avLst/>
          </a:prstGeom>
          <a:solidFill>
            <a:srgbClr val="FFD34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L04</a:t>
            </a:r>
          </a:p>
        </p:txBody>
      </p:sp>
      <p:sp>
        <p:nvSpPr>
          <p:cNvPr id="18" name="Rounded Rectangle 17"/>
          <p:cNvSpPr/>
          <p:nvPr/>
        </p:nvSpPr>
        <p:spPr>
          <a:xfrm>
            <a:off x="15398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L05</a:t>
            </a:r>
          </a:p>
        </p:txBody>
      </p:sp>
      <p:pic>
        <p:nvPicPr>
          <p:cNvPr id="7" name="Picture 6"/>
          <p:cNvPicPr>
            <a:picLocks noChangeAspect="1"/>
          </p:cNvPicPr>
          <p:nvPr/>
        </p:nvPicPr>
        <p:blipFill>
          <a:blip r:embed="rId3"/>
          <a:stretch>
            <a:fillRect/>
          </a:stretch>
        </p:blipFill>
        <p:spPr>
          <a:xfrm>
            <a:off x="1281113" y="2193925"/>
            <a:ext cx="6580187" cy="2687638"/>
          </a:xfrm>
          <a:prstGeom prst="rect">
            <a:avLst/>
          </a:prstGeom>
          <a:ln>
            <a:solidFill>
              <a:schemeClr val="tx1">
                <a:lumMod val="65000"/>
                <a:lumOff val="35000"/>
              </a:schemeClr>
            </a:solidFill>
          </a:ln>
        </p:spPr>
      </p:pic>
      <p:sp>
        <p:nvSpPr>
          <p:cNvPr id="11" name="glow1"/>
          <p:cNvSpPr/>
          <p:nvPr/>
        </p:nvSpPr>
        <p:spPr>
          <a:xfrm>
            <a:off x="3064349" y="3977119"/>
            <a:ext cx="718474" cy="718474"/>
          </a:xfrm>
          <a:prstGeom prst="ellipse">
            <a:avLst/>
          </a:prstGeom>
          <a:gradFill flip="none" rotWithShape="1">
            <a:gsLst>
              <a:gs pos="56000">
                <a:srgbClr val="FFFF00">
                  <a:alpha val="0"/>
                </a:srgbClr>
              </a:gs>
              <a:gs pos="0">
                <a:srgbClr val="FFFF00">
                  <a:alpha val="73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0" name="glow2"/>
          <p:cNvSpPr/>
          <p:nvPr/>
        </p:nvSpPr>
        <p:spPr>
          <a:xfrm>
            <a:off x="2553202" y="3902942"/>
            <a:ext cx="718474" cy="718474"/>
          </a:xfrm>
          <a:prstGeom prst="ellipse">
            <a:avLst/>
          </a:prstGeom>
          <a:gradFill flip="none" rotWithShape="1">
            <a:gsLst>
              <a:gs pos="56000">
                <a:srgbClr val="FFFF00">
                  <a:alpha val="0"/>
                </a:srgbClr>
              </a:gs>
              <a:gs pos="0">
                <a:srgbClr val="FFFF00">
                  <a:alpha val="73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 name="TextBox 27"/>
          <p:cNvSpPr txBox="1">
            <a:spLocks noChangeArrowheads="1"/>
          </p:cNvSpPr>
          <p:nvPr/>
        </p:nvSpPr>
        <p:spPr bwMode="auto">
          <a:xfrm>
            <a:off x="1516063" y="3194050"/>
            <a:ext cx="4175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000" b="1"/>
              <a:t>M</a:t>
            </a:r>
          </a:p>
        </p:txBody>
      </p:sp>
      <p:grpSp>
        <p:nvGrpSpPr>
          <p:cNvPr id="21528" name="Group 21527"/>
          <p:cNvGrpSpPr>
            <a:grpSpLocks/>
          </p:cNvGrpSpPr>
          <p:nvPr/>
        </p:nvGrpSpPr>
        <p:grpSpPr bwMode="auto">
          <a:xfrm>
            <a:off x="1331913" y="3289300"/>
            <a:ext cx="1693862" cy="692150"/>
            <a:chOff x="1332628" y="3289015"/>
            <a:chExt cx="1693793" cy="692266"/>
          </a:xfrm>
        </p:grpSpPr>
        <p:sp>
          <p:nvSpPr>
            <p:cNvPr id="21542" name="TextBox 8"/>
            <p:cNvSpPr txBox="1">
              <a:spLocks noChangeArrowheads="1"/>
            </p:cNvSpPr>
            <p:nvPr/>
          </p:nvSpPr>
          <p:spPr bwMode="auto">
            <a:xfrm>
              <a:off x="1332628" y="3289015"/>
              <a:ext cx="13716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1400"/>
                <a:t>Receptor</a:t>
              </a:r>
              <a:br>
                <a:rPr lang="en-US" sz="1400"/>
              </a:br>
              <a:r>
                <a:rPr lang="en-US" sz="1400"/>
                <a:t>Agonists</a:t>
              </a:r>
            </a:p>
          </p:txBody>
        </p:sp>
        <p:cxnSp>
          <p:nvCxnSpPr>
            <p:cNvPr id="19" name="Straight Connector 18"/>
            <p:cNvCxnSpPr/>
            <p:nvPr/>
          </p:nvCxnSpPr>
          <p:spPr>
            <a:xfrm>
              <a:off x="2429545" y="3600217"/>
              <a:ext cx="596876" cy="38106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3" name="TextBox 32"/>
          <p:cNvSpPr txBox="1">
            <a:spLocks noChangeArrowheads="1"/>
          </p:cNvSpPr>
          <p:nvPr/>
        </p:nvSpPr>
        <p:spPr bwMode="auto">
          <a:xfrm>
            <a:off x="5340350" y="3876675"/>
            <a:ext cx="415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000" b="1"/>
              <a:t>M</a:t>
            </a:r>
          </a:p>
        </p:txBody>
      </p:sp>
      <p:grpSp>
        <p:nvGrpSpPr>
          <p:cNvPr id="21531" name="inhibitors text"/>
          <p:cNvGrpSpPr>
            <a:grpSpLocks/>
          </p:cNvGrpSpPr>
          <p:nvPr/>
        </p:nvGrpSpPr>
        <p:grpSpPr bwMode="auto">
          <a:xfrm>
            <a:off x="3732213" y="2914650"/>
            <a:ext cx="1444625" cy="787400"/>
            <a:chOff x="3732780" y="2914737"/>
            <a:chExt cx="1443599" cy="788067"/>
          </a:xfrm>
        </p:grpSpPr>
        <p:sp>
          <p:nvSpPr>
            <p:cNvPr id="21540" name="TextBox 34"/>
            <p:cNvSpPr txBox="1">
              <a:spLocks noChangeArrowheads="1"/>
            </p:cNvSpPr>
            <p:nvPr/>
          </p:nvSpPr>
          <p:spPr bwMode="auto">
            <a:xfrm>
              <a:off x="3732780" y="2914737"/>
              <a:ext cx="10776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1400"/>
                <a:t>Reuptake</a:t>
              </a:r>
              <a:br>
                <a:rPr lang="en-US" sz="1400"/>
              </a:br>
              <a:r>
                <a:rPr lang="en-US" sz="1400"/>
                <a:t>Inhibitors</a:t>
              </a:r>
            </a:p>
          </p:txBody>
        </p:sp>
        <p:cxnSp>
          <p:nvCxnSpPr>
            <p:cNvPr id="21509" name="Straight Connector 21508"/>
            <p:cNvCxnSpPr/>
            <p:nvPr/>
          </p:nvCxnSpPr>
          <p:spPr>
            <a:xfrm flipH="1" flipV="1">
              <a:off x="4686189" y="3264283"/>
              <a:ext cx="490190" cy="43852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6" name="TextBox 55"/>
          <p:cNvSpPr txBox="1">
            <a:spLocks noChangeArrowheads="1"/>
          </p:cNvSpPr>
          <p:nvPr/>
        </p:nvSpPr>
        <p:spPr bwMode="auto">
          <a:xfrm rot="10800000">
            <a:off x="7026275" y="3344863"/>
            <a:ext cx="4159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2000" b="1"/>
              <a:t>M</a:t>
            </a:r>
          </a:p>
        </p:txBody>
      </p:sp>
      <p:sp>
        <p:nvSpPr>
          <p:cNvPr id="21523" name="Oval 21522"/>
          <p:cNvSpPr/>
          <p:nvPr/>
        </p:nvSpPr>
        <p:spPr>
          <a:xfrm>
            <a:off x="4689475" y="3757613"/>
            <a:ext cx="82550" cy="825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9" name="Oval 58"/>
          <p:cNvSpPr/>
          <p:nvPr/>
        </p:nvSpPr>
        <p:spPr>
          <a:xfrm>
            <a:off x="5222875" y="4035425"/>
            <a:ext cx="84138" cy="8413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0" name="Oval 59"/>
          <p:cNvSpPr/>
          <p:nvPr/>
        </p:nvSpPr>
        <p:spPr>
          <a:xfrm>
            <a:off x="5727700" y="3744913"/>
            <a:ext cx="84138" cy="8413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1532" name="blockers text"/>
          <p:cNvGrpSpPr>
            <a:grpSpLocks/>
          </p:cNvGrpSpPr>
          <p:nvPr/>
        </p:nvGrpSpPr>
        <p:grpSpPr bwMode="auto">
          <a:xfrm>
            <a:off x="6180138" y="3201988"/>
            <a:ext cx="1533525" cy="700087"/>
            <a:chOff x="6179397" y="3202474"/>
            <a:chExt cx="1535048" cy="700298"/>
          </a:xfrm>
        </p:grpSpPr>
        <p:sp>
          <p:nvSpPr>
            <p:cNvPr id="21538" name="TextBox 48"/>
            <p:cNvSpPr txBox="1">
              <a:spLocks noChangeArrowheads="1"/>
            </p:cNvSpPr>
            <p:nvPr/>
          </p:nvSpPr>
          <p:spPr bwMode="auto">
            <a:xfrm>
              <a:off x="6611962" y="3202474"/>
              <a:ext cx="11024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1400"/>
                <a:t>Receptor</a:t>
              </a:r>
              <a:br>
                <a:rPr lang="en-US" sz="1400"/>
              </a:br>
              <a:r>
                <a:rPr lang="en-US" sz="1400"/>
                <a:t>Blockers</a:t>
              </a:r>
            </a:p>
          </p:txBody>
        </p:sp>
        <p:cxnSp>
          <p:nvCxnSpPr>
            <p:cNvPr id="61" name="Straight Connector 60"/>
            <p:cNvCxnSpPr/>
            <p:nvPr/>
          </p:nvCxnSpPr>
          <p:spPr>
            <a:xfrm flipV="1">
              <a:off x="6179397" y="3535949"/>
              <a:ext cx="567300" cy="36682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4" name="TextBox 63"/>
          <p:cNvSpPr txBox="1">
            <a:spLocks noChangeArrowheads="1"/>
          </p:cNvSpPr>
          <p:nvPr/>
        </p:nvSpPr>
        <p:spPr bwMode="auto">
          <a:xfrm>
            <a:off x="3246438" y="3679825"/>
            <a:ext cx="16287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1400"/>
              <a:t>Neurotransmitter</a:t>
            </a:r>
            <a:br>
              <a:rPr lang="en-US" sz="1400"/>
            </a:br>
            <a:r>
              <a:rPr lang="en-US" sz="1400"/>
              <a:t>Breakdown</a:t>
            </a:r>
          </a:p>
        </p:txBody>
      </p:sp>
      <p:grpSp>
        <p:nvGrpSpPr>
          <p:cNvPr id="21534" name="Group 21533"/>
          <p:cNvGrpSpPr>
            <a:grpSpLocks/>
          </p:cNvGrpSpPr>
          <p:nvPr/>
        </p:nvGrpSpPr>
        <p:grpSpPr bwMode="auto">
          <a:xfrm>
            <a:off x="2927350" y="3519488"/>
            <a:ext cx="917575" cy="687387"/>
            <a:chOff x="3425781" y="3580327"/>
            <a:chExt cx="918139" cy="687737"/>
          </a:xfrm>
        </p:grpSpPr>
        <p:sp>
          <p:nvSpPr>
            <p:cNvPr id="21535" name="TextBox 21532"/>
            <p:cNvSpPr txBox="1">
              <a:spLocks noChangeArrowheads="1"/>
            </p:cNvSpPr>
            <p:nvPr/>
          </p:nvSpPr>
          <p:spPr bwMode="auto">
            <a:xfrm>
              <a:off x="3425781" y="3580327"/>
              <a:ext cx="3670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000" b="1"/>
                <a:t>M</a:t>
              </a:r>
            </a:p>
          </p:txBody>
        </p:sp>
        <p:sp>
          <p:nvSpPr>
            <p:cNvPr id="21536" name="TextBox 71"/>
            <p:cNvSpPr txBox="1">
              <a:spLocks noChangeArrowheads="1"/>
            </p:cNvSpPr>
            <p:nvPr/>
          </p:nvSpPr>
          <p:spPr bwMode="auto">
            <a:xfrm>
              <a:off x="3976872" y="3716012"/>
              <a:ext cx="3670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000" b="1"/>
                <a:t>M</a:t>
              </a:r>
            </a:p>
          </p:txBody>
        </p:sp>
        <p:sp>
          <p:nvSpPr>
            <p:cNvPr id="21537" name="TextBox 72"/>
            <p:cNvSpPr txBox="1">
              <a:spLocks noChangeArrowheads="1"/>
            </p:cNvSpPr>
            <p:nvPr/>
          </p:nvSpPr>
          <p:spPr bwMode="auto">
            <a:xfrm>
              <a:off x="3655452" y="3867954"/>
              <a:ext cx="3670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2000" b="1"/>
                <a:t>M</a:t>
              </a:r>
            </a:p>
          </p:txBody>
        </p:sp>
      </p:grpSp>
      <p:sp>
        <p:nvSpPr>
          <p:cNvPr id="36" name="Rectangle 35"/>
          <p:cNvSpPr/>
          <p:nvPr/>
        </p:nvSpPr>
        <p:spPr>
          <a:xfrm>
            <a:off x="2540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Do Psychologists Provide Therapy?</a:t>
            </a:r>
          </a:p>
        </p:txBody>
      </p:sp>
      <p:sp>
        <p:nvSpPr>
          <p:cNvPr id="37" name="Rectangle 36"/>
          <p:cNvSpPr/>
          <p:nvPr/>
        </p:nvSpPr>
        <p:spPr>
          <a:xfrm>
            <a:off x="24828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Different Types of</a:t>
            </a:r>
            <a:br>
              <a:rPr lang="en-US" sz="900" dirty="0">
                <a:latin typeface="Arial Narrow" pitchFamily="34" charset="0"/>
              </a:rPr>
            </a:br>
            <a:r>
              <a:rPr lang="en-US" sz="900" dirty="0">
                <a:latin typeface="Arial Narrow" pitchFamily="34" charset="0"/>
              </a:rPr>
              <a:t>Psychotherapies Are Used?</a:t>
            </a:r>
          </a:p>
        </p:txBody>
      </p:sp>
      <p:sp>
        <p:nvSpPr>
          <p:cNvPr id="38" name="Rectangle 37"/>
          <p:cNvSpPr/>
          <p:nvPr/>
        </p:nvSpPr>
        <p:spPr>
          <a:xfrm>
            <a:off x="4711700" y="6273800"/>
            <a:ext cx="2203450" cy="584200"/>
          </a:xfrm>
          <a:prstGeom prst="rect">
            <a:avLst/>
          </a:prstGeom>
          <a:gradFill>
            <a:gsLst>
              <a:gs pos="0">
                <a:srgbClr val="FF0000"/>
              </a:gs>
              <a:gs pos="100000">
                <a:srgbClr val="C00000"/>
              </a:gs>
            </a:gsLst>
            <a:lin ang="5400000" scaled="0"/>
          </a:gradFill>
          <a:ln w="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Are Biological Therapies?</a:t>
            </a:r>
          </a:p>
        </p:txBody>
      </p:sp>
      <p:sp>
        <p:nvSpPr>
          <p:cNvPr id="39" name="Rectangle 38"/>
          <p:cNvSpPr/>
          <p:nvPr/>
        </p:nvSpPr>
        <p:spPr>
          <a:xfrm>
            <a:off x="69405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Are Specific Disorders Treated?</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50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0" presetClass="path" presetSubtype="0" accel="50000" decel="50000" fill="hold" grpId="1" nodeType="withEffect">
                                  <p:stCondLst>
                                    <p:cond delay="0"/>
                                  </p:stCondLst>
                                  <p:childTnLst>
                                    <p:animMotion origin="layout" path="M -1.66667E-6 -0.00093 C 0.01545 0.00023 0.05313 0.00231 0.09202 0.03032 C 0.1309 0.05833 0.1559 0.09791 0.16007 0.10625 " pathEditMode="relative" rAng="0" ptsTypes="fsf">
                                      <p:cBhvr>
                                        <p:cTn id="9" dur="2500" fill="hold"/>
                                        <p:tgtEl>
                                          <p:spTgt spid="28"/>
                                        </p:tgtEl>
                                        <p:attrNameLst>
                                          <p:attrName>ppt_x</p:attrName>
                                          <p:attrName>ppt_y</p:attrName>
                                        </p:attrNameLst>
                                      </p:cBhvr>
                                      <p:rCtr x="8003" y="5347"/>
                                    </p:animMotion>
                                  </p:childTnLst>
                                </p:cTn>
                              </p:par>
                              <p:par>
                                <p:cTn id="10" presetID="10" presetClass="entr" presetSubtype="0" fill="hold" nodeType="withEffect">
                                  <p:stCondLst>
                                    <p:cond delay="200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par>
                                <p:cTn id="13" presetID="10" presetClass="entr" presetSubtype="0" fill="hold" nodeType="withEffect">
                                  <p:stCondLst>
                                    <p:cond delay="20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nodeType="afterGroup">
                            <p:stCondLst>
                              <p:cond delay="2500"/>
                            </p:stCondLst>
                            <p:childTnLst>
                              <p:par>
                                <p:cTn id="17" presetID="10" presetClass="entr" presetSubtype="0" fill="hold" nodeType="afterEffect">
                                  <p:stCondLst>
                                    <p:cond delay="0"/>
                                  </p:stCondLst>
                                  <p:childTnLst>
                                    <p:set>
                                      <p:cBhvr>
                                        <p:cTn id="18" dur="1" fill="hold">
                                          <p:stCondLst>
                                            <p:cond delay="0"/>
                                          </p:stCondLst>
                                        </p:cTn>
                                        <p:tgtEl>
                                          <p:spTgt spid="21528"/>
                                        </p:tgtEl>
                                        <p:attrNameLst>
                                          <p:attrName>style.visibility</p:attrName>
                                        </p:attrNameLst>
                                      </p:cBhvr>
                                      <p:to>
                                        <p:strVal val="visible"/>
                                      </p:to>
                                    </p:set>
                                    <p:animEffect transition="in" filter="fade">
                                      <p:cBhvr>
                                        <p:cTn id="19" dur="500"/>
                                        <p:tgtEl>
                                          <p:spTgt spid="21528"/>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50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500"/>
                                        <p:tgtEl>
                                          <p:spTgt spid="33"/>
                                        </p:tgtEl>
                                      </p:cBhvr>
                                    </p:animEffect>
                                  </p:childTnLst>
                                </p:cTn>
                              </p:par>
                              <p:par>
                                <p:cTn id="25" presetID="42" presetClass="path" presetSubtype="0" accel="50000" decel="50000" fill="hold" grpId="1" nodeType="withEffect">
                                  <p:stCondLst>
                                    <p:cond delay="0"/>
                                  </p:stCondLst>
                                  <p:childTnLst>
                                    <p:animMotion origin="layout" path="M -8.33333E-7 -4.44444E-6 L -0.02239 -0.04421 " pathEditMode="relative" rAng="0" ptsTypes="AA">
                                      <p:cBhvr>
                                        <p:cTn id="26" dur="2000" fill="hold"/>
                                        <p:tgtEl>
                                          <p:spTgt spid="33"/>
                                        </p:tgtEl>
                                        <p:attrNameLst>
                                          <p:attrName>ppt_x</p:attrName>
                                          <p:attrName>ppt_y</p:attrName>
                                        </p:attrNameLst>
                                      </p:cBhvr>
                                      <p:rCtr x="-1128" y="-2222"/>
                                    </p:animMotion>
                                  </p:childTnLst>
                                </p:cTn>
                              </p:par>
                            </p:childTnLst>
                          </p:cTn>
                        </p:par>
                        <p:par>
                          <p:cTn id="27" fill="hold" nodeType="afterGroup">
                            <p:stCondLst>
                              <p:cond delay="2000"/>
                            </p:stCondLst>
                            <p:childTnLst>
                              <p:par>
                                <p:cTn id="28" presetID="10" presetClass="entr" presetSubtype="0" fill="hold" nodeType="afterEffect">
                                  <p:stCondLst>
                                    <p:cond delay="0"/>
                                  </p:stCondLst>
                                  <p:childTnLst>
                                    <p:set>
                                      <p:cBhvr>
                                        <p:cTn id="29" dur="1" fill="hold">
                                          <p:stCondLst>
                                            <p:cond delay="0"/>
                                          </p:stCondLst>
                                        </p:cTn>
                                        <p:tgtEl>
                                          <p:spTgt spid="21531"/>
                                        </p:tgtEl>
                                        <p:attrNameLst>
                                          <p:attrName>style.visibility</p:attrName>
                                        </p:attrNameLst>
                                      </p:cBhvr>
                                      <p:to>
                                        <p:strVal val="visible"/>
                                      </p:to>
                                    </p:set>
                                    <p:animEffect transition="in" filter="fade">
                                      <p:cBhvr>
                                        <p:cTn id="30" dur="500"/>
                                        <p:tgtEl>
                                          <p:spTgt spid="21531"/>
                                        </p:tgtEl>
                                      </p:cBhvr>
                                    </p:animEffect>
                                  </p:childTnLst>
                                </p:cTn>
                              </p:par>
                              <p:par>
                                <p:cTn id="31" presetID="10" presetClass="entr" presetSubtype="0" fill="hold" grpId="0" nodeType="withEffect">
                                  <p:stCondLst>
                                    <p:cond delay="250"/>
                                  </p:stCondLst>
                                  <p:childTnLst>
                                    <p:set>
                                      <p:cBhvr>
                                        <p:cTn id="32" dur="1" fill="hold">
                                          <p:stCondLst>
                                            <p:cond delay="0"/>
                                          </p:stCondLst>
                                        </p:cTn>
                                        <p:tgtEl>
                                          <p:spTgt spid="21523"/>
                                        </p:tgtEl>
                                        <p:attrNameLst>
                                          <p:attrName>style.visibility</p:attrName>
                                        </p:attrNameLst>
                                      </p:cBhvr>
                                      <p:to>
                                        <p:strVal val="visible"/>
                                      </p:to>
                                    </p:set>
                                    <p:animEffect transition="in" filter="fade">
                                      <p:cBhvr>
                                        <p:cTn id="33" dur="500"/>
                                        <p:tgtEl>
                                          <p:spTgt spid="21523"/>
                                        </p:tgtEl>
                                      </p:cBhvr>
                                    </p:animEffect>
                                  </p:childTnLst>
                                </p:cTn>
                              </p:par>
                              <p:par>
                                <p:cTn id="34" presetID="50" presetClass="path" presetSubtype="0" accel="50000" decel="50000" fill="hold" grpId="1" nodeType="withEffect">
                                  <p:stCondLst>
                                    <p:cond delay="0"/>
                                  </p:stCondLst>
                                  <p:childTnLst>
                                    <p:animMotion origin="layout" path="M -1.11111E-6 4.81481E-6 C -1.11111E-6 0.00023 0.02396 -0.01737 0.02917 -0.00811 C 0.03438 0.00115 0.0283 0.01412 0.02674 0.01805 " pathEditMode="relative" rAng="0" ptsTypes="fsf">
                                      <p:cBhvr>
                                        <p:cTn id="35" dur="2500" fill="hold"/>
                                        <p:tgtEl>
                                          <p:spTgt spid="21523"/>
                                        </p:tgtEl>
                                        <p:attrNameLst>
                                          <p:attrName>ppt_x</p:attrName>
                                          <p:attrName>ppt_y</p:attrName>
                                        </p:attrNameLst>
                                      </p:cBhvr>
                                      <p:rCtr x="1719" y="23"/>
                                    </p:animMotion>
                                  </p:childTnLst>
                                </p:cTn>
                              </p:par>
                              <p:par>
                                <p:cTn id="36" presetID="10" presetClass="entr" presetSubtype="0" fill="hold" grpId="0" nodeType="withEffect">
                                  <p:stCondLst>
                                    <p:cond delay="1000"/>
                                  </p:stCondLst>
                                  <p:childTnLst>
                                    <p:set>
                                      <p:cBhvr>
                                        <p:cTn id="37" dur="1" fill="hold">
                                          <p:stCondLst>
                                            <p:cond delay="0"/>
                                          </p:stCondLst>
                                        </p:cTn>
                                        <p:tgtEl>
                                          <p:spTgt spid="59"/>
                                        </p:tgtEl>
                                        <p:attrNameLst>
                                          <p:attrName>style.visibility</p:attrName>
                                        </p:attrNameLst>
                                      </p:cBhvr>
                                      <p:to>
                                        <p:strVal val="visible"/>
                                      </p:to>
                                    </p:set>
                                    <p:animEffect transition="in" filter="fade">
                                      <p:cBhvr>
                                        <p:cTn id="38" dur="500"/>
                                        <p:tgtEl>
                                          <p:spTgt spid="59"/>
                                        </p:tgtEl>
                                      </p:cBhvr>
                                    </p:animEffect>
                                  </p:childTnLst>
                                </p:cTn>
                              </p:par>
                              <p:par>
                                <p:cTn id="39" presetID="50" presetClass="path" presetSubtype="0" accel="50000" decel="50000" fill="hold" grpId="1" nodeType="withEffect">
                                  <p:stCondLst>
                                    <p:cond delay="750"/>
                                  </p:stCondLst>
                                  <p:childTnLst>
                                    <p:animMotion origin="layout" path="M -4.44444E-6 -2.22222E-6 C -4.44444E-6 0.00023 -0.00034 -0.01782 0.00695 -0.0206 C 0.01424 -0.02338 0.02136 -0.00856 0.02483 -0.00069 " pathEditMode="relative" rAng="0" ptsTypes="fsf">
                                      <p:cBhvr>
                                        <p:cTn id="40" dur="2250" fill="hold"/>
                                        <p:tgtEl>
                                          <p:spTgt spid="59"/>
                                        </p:tgtEl>
                                        <p:attrNameLst>
                                          <p:attrName>ppt_x</p:attrName>
                                          <p:attrName>ppt_y</p:attrName>
                                        </p:attrNameLst>
                                      </p:cBhvr>
                                      <p:rCtr x="1215" y="-1157"/>
                                    </p:animMotion>
                                  </p:childTnLst>
                                </p:cTn>
                              </p:par>
                              <p:par>
                                <p:cTn id="41" presetID="10" presetClass="entr" presetSubtype="0" fill="hold" grpId="0" nodeType="withEffect">
                                  <p:stCondLst>
                                    <p:cond delay="500"/>
                                  </p:stCondLst>
                                  <p:childTnLst>
                                    <p:set>
                                      <p:cBhvr>
                                        <p:cTn id="42" dur="1" fill="hold">
                                          <p:stCondLst>
                                            <p:cond delay="0"/>
                                          </p:stCondLst>
                                        </p:cTn>
                                        <p:tgtEl>
                                          <p:spTgt spid="60"/>
                                        </p:tgtEl>
                                        <p:attrNameLst>
                                          <p:attrName>style.visibility</p:attrName>
                                        </p:attrNameLst>
                                      </p:cBhvr>
                                      <p:to>
                                        <p:strVal val="visible"/>
                                      </p:to>
                                    </p:set>
                                    <p:animEffect transition="in" filter="fade">
                                      <p:cBhvr>
                                        <p:cTn id="43" dur="500"/>
                                        <p:tgtEl>
                                          <p:spTgt spid="60"/>
                                        </p:tgtEl>
                                      </p:cBhvr>
                                    </p:animEffect>
                                  </p:childTnLst>
                                </p:cTn>
                              </p:par>
                              <p:par>
                                <p:cTn id="44" presetID="50" presetClass="path" presetSubtype="0" accel="50000" decel="50000" fill="hold" grpId="1" nodeType="withEffect">
                                  <p:stCondLst>
                                    <p:cond delay="0"/>
                                  </p:stCondLst>
                                  <p:childTnLst>
                                    <p:animMotion origin="layout" path="M -2.77778E-6 -3.33333E-6 C -2.77778E-6 0.00023 -0.02118 -0.01435 -0.02413 -0.0074 C -0.02708 -0.00046 -0.02534 0.00857 -0.02274 0.01783 " pathEditMode="relative" rAng="0" ptsTypes="fsf">
                                      <p:cBhvr>
                                        <p:cTn id="45" dur="2000" fill="hold"/>
                                        <p:tgtEl>
                                          <p:spTgt spid="60"/>
                                        </p:tgtEl>
                                        <p:attrNameLst>
                                          <p:attrName>ppt_x</p:attrName>
                                          <p:attrName>ppt_y</p:attrName>
                                        </p:attrNameLst>
                                      </p:cBhvr>
                                      <p:rCtr x="-1354" y="162"/>
                                    </p:animMotion>
                                  </p:childTnLst>
                                </p:cTn>
                              </p:par>
                            </p:childTnLst>
                          </p:cTn>
                        </p:par>
                      </p:childTnLst>
                    </p:cTn>
                  </p:par>
                  <p:par>
                    <p:cTn id="46" fill="hold" nodeType="clickPar">
                      <p:stCondLst>
                        <p:cond delay="indefinite"/>
                      </p:stCondLst>
                      <p:childTnLst>
                        <p:par>
                          <p:cTn id="47" fill="hold" nodeType="withGroup">
                            <p:stCondLst>
                              <p:cond delay="0"/>
                            </p:stCondLst>
                            <p:childTnLst>
                              <p:par>
                                <p:cTn id="48" presetID="10" presetClass="entr" presetSubtype="0" fill="hold" grpId="0" nodeType="clickEffect">
                                  <p:stCondLst>
                                    <p:cond delay="750"/>
                                  </p:stCondLst>
                                  <p:childTnLst>
                                    <p:set>
                                      <p:cBhvr>
                                        <p:cTn id="49" dur="1" fill="hold">
                                          <p:stCondLst>
                                            <p:cond delay="0"/>
                                          </p:stCondLst>
                                        </p:cTn>
                                        <p:tgtEl>
                                          <p:spTgt spid="56"/>
                                        </p:tgtEl>
                                        <p:attrNameLst>
                                          <p:attrName>style.visibility</p:attrName>
                                        </p:attrNameLst>
                                      </p:cBhvr>
                                      <p:to>
                                        <p:strVal val="visible"/>
                                      </p:to>
                                    </p:set>
                                    <p:animEffect transition="in" filter="fade">
                                      <p:cBhvr>
                                        <p:cTn id="50" dur="500"/>
                                        <p:tgtEl>
                                          <p:spTgt spid="56"/>
                                        </p:tgtEl>
                                      </p:cBhvr>
                                    </p:animEffect>
                                  </p:childTnLst>
                                </p:cTn>
                              </p:par>
                              <p:par>
                                <p:cTn id="51" presetID="0" presetClass="path" presetSubtype="0" accel="50000" decel="50000" fill="hold" grpId="1" nodeType="withEffect">
                                  <p:stCondLst>
                                    <p:cond delay="0"/>
                                  </p:stCondLst>
                                  <p:childTnLst>
                                    <p:animMotion origin="layout" path="M 3.61111E-6 -2.81648E-6 C -0.01441 0.00371 -0.04514 0.00139 -0.07188 0.01412 C -0.09861 0.02685 -0.12552 0.05647 -0.1323 0.06689 " pathEditMode="relative" rAng="0" ptsTypes="fsf">
                                      <p:cBhvr>
                                        <p:cTn id="52" dur="3000" fill="hold"/>
                                        <p:tgtEl>
                                          <p:spTgt spid="56"/>
                                        </p:tgtEl>
                                        <p:attrNameLst>
                                          <p:attrName>ppt_x</p:attrName>
                                          <p:attrName>ppt_y</p:attrName>
                                        </p:attrNameLst>
                                      </p:cBhvr>
                                      <p:rCtr x="-6615" y="3333"/>
                                    </p:animMotion>
                                  </p:childTnLst>
                                </p:cTn>
                              </p:par>
                            </p:childTnLst>
                          </p:cTn>
                        </p:par>
                        <p:par>
                          <p:cTn id="53" fill="hold" nodeType="afterGroup">
                            <p:stCondLst>
                              <p:cond delay="3000"/>
                            </p:stCondLst>
                            <p:childTnLst>
                              <p:par>
                                <p:cTn id="54" presetID="10" presetClass="entr" presetSubtype="0" fill="hold" nodeType="afterEffect">
                                  <p:stCondLst>
                                    <p:cond delay="0"/>
                                  </p:stCondLst>
                                  <p:childTnLst>
                                    <p:set>
                                      <p:cBhvr>
                                        <p:cTn id="55" dur="1" fill="hold">
                                          <p:stCondLst>
                                            <p:cond delay="0"/>
                                          </p:stCondLst>
                                        </p:cTn>
                                        <p:tgtEl>
                                          <p:spTgt spid="21532"/>
                                        </p:tgtEl>
                                        <p:attrNameLst>
                                          <p:attrName>style.visibility</p:attrName>
                                        </p:attrNameLst>
                                      </p:cBhvr>
                                      <p:to>
                                        <p:strVal val="visible"/>
                                      </p:to>
                                    </p:set>
                                    <p:animEffect transition="in" filter="fade">
                                      <p:cBhvr>
                                        <p:cTn id="56" dur="500"/>
                                        <p:tgtEl>
                                          <p:spTgt spid="21532"/>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10" presetClass="entr" presetSubtype="0" fill="hold" nodeType="clickEffect">
                                  <p:stCondLst>
                                    <p:cond delay="1000"/>
                                  </p:stCondLst>
                                  <p:childTnLst>
                                    <p:set>
                                      <p:cBhvr>
                                        <p:cTn id="60" dur="1" fill="hold">
                                          <p:stCondLst>
                                            <p:cond delay="0"/>
                                          </p:stCondLst>
                                        </p:cTn>
                                        <p:tgtEl>
                                          <p:spTgt spid="21534"/>
                                        </p:tgtEl>
                                        <p:attrNameLst>
                                          <p:attrName>style.visibility</p:attrName>
                                        </p:attrNameLst>
                                      </p:cBhvr>
                                      <p:to>
                                        <p:strVal val="visible"/>
                                      </p:to>
                                    </p:set>
                                    <p:animEffect transition="in" filter="fade">
                                      <p:cBhvr>
                                        <p:cTn id="61" dur="500"/>
                                        <p:tgtEl>
                                          <p:spTgt spid="21534"/>
                                        </p:tgtEl>
                                      </p:cBhvr>
                                    </p:animEffect>
                                  </p:childTnLst>
                                </p:cTn>
                              </p:par>
                              <p:par>
                                <p:cTn id="62" presetID="0" presetClass="path" presetSubtype="0" accel="50000" decel="50000" fill="hold" nodeType="withEffect">
                                  <p:stCondLst>
                                    <p:cond delay="0"/>
                                  </p:stCondLst>
                                  <p:childTnLst>
                                    <p:animMotion origin="layout" path="M -2.5E-6 -4.10553E-6 C 0.01597 0.00857 0.04844 0.02199 0.09358 0.02569 C 0.13872 0.0294 0.17032 0.02662 0.19879 0.02153 " pathEditMode="relative" rAng="0" ptsTypes="fsf">
                                      <p:cBhvr>
                                        <p:cTn id="63" dur="3500" fill="hold"/>
                                        <p:tgtEl>
                                          <p:spTgt spid="21534"/>
                                        </p:tgtEl>
                                        <p:attrNameLst>
                                          <p:attrName>ppt_x</p:attrName>
                                          <p:attrName>ppt_y</p:attrName>
                                        </p:attrNameLst>
                                      </p:cBhvr>
                                      <p:rCtr x="9931" y="1458"/>
                                    </p:animMotion>
                                  </p:childTnLst>
                                </p:cTn>
                              </p:par>
                              <p:par>
                                <p:cTn id="64" presetID="10" presetClass="exit" presetSubtype="0" fill="hold" grpId="2" nodeType="withEffect">
                                  <p:stCondLst>
                                    <p:cond delay="1750"/>
                                  </p:stCondLst>
                                  <p:childTnLst>
                                    <p:animEffect transition="out" filter="fade">
                                      <p:cBhvr>
                                        <p:cTn id="65" dur="250"/>
                                        <p:tgtEl>
                                          <p:spTgt spid="21523"/>
                                        </p:tgtEl>
                                      </p:cBhvr>
                                    </p:animEffect>
                                    <p:set>
                                      <p:cBhvr>
                                        <p:cTn id="66" dur="1" fill="hold">
                                          <p:stCondLst>
                                            <p:cond delay="249"/>
                                          </p:stCondLst>
                                        </p:cTn>
                                        <p:tgtEl>
                                          <p:spTgt spid="21523"/>
                                        </p:tgtEl>
                                        <p:attrNameLst>
                                          <p:attrName>style.visibility</p:attrName>
                                        </p:attrNameLst>
                                      </p:cBhvr>
                                      <p:to>
                                        <p:strVal val="hidden"/>
                                      </p:to>
                                    </p:set>
                                  </p:childTnLst>
                                </p:cTn>
                              </p:par>
                              <p:par>
                                <p:cTn id="67" presetID="10" presetClass="exit" presetSubtype="0" fill="hold" grpId="2" nodeType="withEffect">
                                  <p:stCondLst>
                                    <p:cond delay="2500"/>
                                  </p:stCondLst>
                                  <p:childTnLst>
                                    <p:animEffect transition="out" filter="fade">
                                      <p:cBhvr>
                                        <p:cTn id="68" dur="250"/>
                                        <p:tgtEl>
                                          <p:spTgt spid="59"/>
                                        </p:tgtEl>
                                      </p:cBhvr>
                                    </p:animEffect>
                                    <p:set>
                                      <p:cBhvr>
                                        <p:cTn id="69" dur="1" fill="hold">
                                          <p:stCondLst>
                                            <p:cond delay="249"/>
                                          </p:stCondLst>
                                        </p:cTn>
                                        <p:tgtEl>
                                          <p:spTgt spid="59"/>
                                        </p:tgtEl>
                                        <p:attrNameLst>
                                          <p:attrName>style.visibility</p:attrName>
                                        </p:attrNameLst>
                                      </p:cBhvr>
                                      <p:to>
                                        <p:strVal val="hidden"/>
                                      </p:to>
                                    </p:set>
                                  </p:childTnLst>
                                </p:cTn>
                              </p:par>
                              <p:par>
                                <p:cTn id="70" presetID="10" presetClass="exit" presetSubtype="0" fill="hold" grpId="2" nodeType="withEffect">
                                  <p:stCondLst>
                                    <p:cond delay="2750"/>
                                  </p:stCondLst>
                                  <p:childTnLst>
                                    <p:animEffect transition="out" filter="fade">
                                      <p:cBhvr>
                                        <p:cTn id="71" dur="250"/>
                                        <p:tgtEl>
                                          <p:spTgt spid="60"/>
                                        </p:tgtEl>
                                      </p:cBhvr>
                                    </p:animEffect>
                                    <p:set>
                                      <p:cBhvr>
                                        <p:cTn id="72" dur="1" fill="hold">
                                          <p:stCondLst>
                                            <p:cond delay="249"/>
                                          </p:stCondLst>
                                        </p:cTn>
                                        <p:tgtEl>
                                          <p:spTgt spid="60"/>
                                        </p:tgtEl>
                                        <p:attrNameLst>
                                          <p:attrName>style.visibility</p:attrName>
                                        </p:attrNameLst>
                                      </p:cBhvr>
                                      <p:to>
                                        <p:strVal val="hidden"/>
                                      </p:to>
                                    </p:set>
                                  </p:childTnLst>
                                </p:cTn>
                              </p:par>
                            </p:childTnLst>
                          </p:cTn>
                        </p:par>
                        <p:par>
                          <p:cTn id="73" fill="hold" nodeType="afterGroup">
                            <p:stCondLst>
                              <p:cond delay="3500"/>
                            </p:stCondLst>
                            <p:childTnLst>
                              <p:par>
                                <p:cTn id="74" presetID="10" presetClass="entr" presetSubtype="0" fill="hold" grpId="0" nodeType="afterEffect">
                                  <p:stCondLst>
                                    <p:cond delay="0"/>
                                  </p:stCondLst>
                                  <p:childTnLst>
                                    <p:set>
                                      <p:cBhvr>
                                        <p:cTn id="75" dur="1" fill="hold">
                                          <p:stCondLst>
                                            <p:cond delay="0"/>
                                          </p:stCondLst>
                                        </p:cTn>
                                        <p:tgtEl>
                                          <p:spTgt spid="64"/>
                                        </p:tgtEl>
                                        <p:attrNameLst>
                                          <p:attrName>style.visibility</p:attrName>
                                        </p:attrNameLst>
                                      </p:cBhvr>
                                      <p:to>
                                        <p:strVal val="visible"/>
                                      </p:to>
                                    </p:set>
                                    <p:animEffect transition="in" filter="fade">
                                      <p:cBhvr>
                                        <p:cTn id="76"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8" grpId="1"/>
      <p:bldP spid="33" grpId="0"/>
      <p:bldP spid="33" grpId="1"/>
      <p:bldP spid="56" grpId="0"/>
      <p:bldP spid="56" grpId="1"/>
      <p:bldP spid="21523" grpId="0" animBg="1"/>
      <p:bldP spid="21523" grpId="1" animBg="1"/>
      <p:bldP spid="21523" grpId="2" animBg="1"/>
      <p:bldP spid="59" grpId="0" animBg="1"/>
      <p:bldP spid="59" grpId="1" animBg="1"/>
      <p:bldP spid="59" grpId="2" animBg="1"/>
      <p:bldP spid="60" grpId="0" animBg="1"/>
      <p:bldP spid="60" grpId="1" animBg="1"/>
      <p:bldP spid="60" grpId="2" animBg="1"/>
      <p:bldP spid="6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2"/>
          <p:cNvSpPr>
            <a:spLocks noGrp="1"/>
          </p:cNvSpPr>
          <p:nvPr>
            <p:ph type="title"/>
          </p:nvPr>
        </p:nvSpPr>
        <p:spPr>
          <a:xfrm>
            <a:off x="1343025" y="0"/>
            <a:ext cx="7381875" cy="1143000"/>
          </a:xfrm>
        </p:spPr>
        <p:txBody>
          <a:bodyPr/>
          <a:lstStyle/>
          <a:p>
            <a:pPr eaLnBrk="1" hangingPunct="1"/>
            <a:r>
              <a:rPr lang="en-US" smtClean="0"/>
              <a:t>Electroconvulsive Therapy (ECT)</a:t>
            </a:r>
          </a:p>
        </p:txBody>
      </p:sp>
      <p:sp>
        <p:nvSpPr>
          <p:cNvPr id="22531" name="Rectangle 30"/>
          <p:cNvSpPr>
            <a:spLocks noChangeArrowheads="1"/>
          </p:cNvSpPr>
          <p:nvPr/>
        </p:nvSpPr>
        <p:spPr bwMode="auto">
          <a:xfrm rot="-5400000">
            <a:off x="7189788" y="5024438"/>
            <a:ext cx="15875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solidFill>
                  <a:srgbClr val="57585A"/>
                </a:solidFill>
                <a:latin typeface="Arial Narrow" panose="020B0606020202030204" pitchFamily="34" charset="0"/>
              </a:rPr>
              <a:t>© Will McIntyre/Photo Researchers, Inc.</a:t>
            </a:r>
          </a:p>
        </p:txBody>
      </p:sp>
      <p:sp>
        <p:nvSpPr>
          <p:cNvPr id="13" name="Rounded Rectangle 12"/>
          <p:cNvSpPr/>
          <p:nvPr/>
        </p:nvSpPr>
        <p:spPr>
          <a:xfrm>
            <a:off x="2524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L01</a:t>
            </a:r>
          </a:p>
        </p:txBody>
      </p:sp>
      <p:sp>
        <p:nvSpPr>
          <p:cNvPr id="14" name="Rounded Rectangle 13"/>
          <p:cNvSpPr/>
          <p:nvPr/>
        </p:nvSpPr>
        <p:spPr>
          <a:xfrm>
            <a:off x="5746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L02</a:t>
            </a:r>
          </a:p>
        </p:txBody>
      </p:sp>
      <p:sp>
        <p:nvSpPr>
          <p:cNvPr id="16" name="Rounded Rectangle 15"/>
          <p:cNvSpPr/>
          <p:nvPr/>
        </p:nvSpPr>
        <p:spPr>
          <a:xfrm>
            <a:off x="895350" y="6089650"/>
            <a:ext cx="284163"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L03</a:t>
            </a:r>
          </a:p>
        </p:txBody>
      </p:sp>
      <p:sp>
        <p:nvSpPr>
          <p:cNvPr id="17" name="Rounded Rectangle 16"/>
          <p:cNvSpPr/>
          <p:nvPr/>
        </p:nvSpPr>
        <p:spPr>
          <a:xfrm>
            <a:off x="1217613" y="6089650"/>
            <a:ext cx="284162" cy="146050"/>
          </a:xfrm>
          <a:prstGeom prst="roundRect">
            <a:avLst/>
          </a:prstGeom>
          <a:solidFill>
            <a:srgbClr val="FFD34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L04</a:t>
            </a:r>
          </a:p>
        </p:txBody>
      </p:sp>
      <p:sp>
        <p:nvSpPr>
          <p:cNvPr id="18" name="Rounded Rectangle 17"/>
          <p:cNvSpPr/>
          <p:nvPr/>
        </p:nvSpPr>
        <p:spPr>
          <a:xfrm>
            <a:off x="15398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L05</a:t>
            </a:r>
          </a:p>
        </p:txBody>
      </p:sp>
      <p:pic>
        <p:nvPicPr>
          <p:cNvPr id="22537" name="Picture 1"/>
          <p:cNvPicPr>
            <a:picLocks noChangeAspect="1"/>
          </p:cNvPicPr>
          <p:nvPr/>
        </p:nvPicPr>
        <p:blipFill>
          <a:blip r:embed="rId3">
            <a:extLst>
              <a:ext uri="{28A0092B-C50C-407E-A947-70E740481C1C}">
                <a14:useLocalDpi xmlns:a14="http://schemas.microsoft.com/office/drawing/2010/main" val="0"/>
              </a:ext>
            </a:extLst>
          </a:blip>
          <a:srcRect r="188"/>
          <a:stretch>
            <a:fillRect/>
          </a:stretch>
        </p:blipFill>
        <p:spPr bwMode="auto">
          <a:xfrm>
            <a:off x="1295400" y="1482725"/>
            <a:ext cx="6565900" cy="443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23"/>
          <p:cNvSpPr/>
          <p:nvPr/>
        </p:nvSpPr>
        <p:spPr>
          <a:xfrm>
            <a:off x="5191125" y="1684338"/>
            <a:ext cx="3382963" cy="1150937"/>
          </a:xfrm>
          <a:prstGeom prst="rect">
            <a:avLst/>
          </a:prstGeom>
          <a:solidFill>
            <a:srgbClr val="0084B6">
              <a:alpha val="85000"/>
            </a:srgbClr>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90000"/>
              </a:lnSpc>
              <a:defRPr/>
            </a:pPr>
            <a:r>
              <a:rPr lang="en-US" sz="2400" dirty="0">
                <a:latin typeface="Arial Narrow" pitchFamily="34" charset="0"/>
              </a:rPr>
              <a:t>ECT is used to treat severe mood disorders that do not respond to other treatments.</a:t>
            </a:r>
          </a:p>
        </p:txBody>
      </p:sp>
      <p:sp>
        <p:nvSpPr>
          <p:cNvPr id="15" name="Rectangle 14"/>
          <p:cNvSpPr/>
          <p:nvPr/>
        </p:nvSpPr>
        <p:spPr>
          <a:xfrm>
            <a:off x="2540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Do Psychologists Provide Therapy?</a:t>
            </a:r>
          </a:p>
        </p:txBody>
      </p:sp>
      <p:sp>
        <p:nvSpPr>
          <p:cNvPr id="19" name="Rectangle 18"/>
          <p:cNvSpPr/>
          <p:nvPr/>
        </p:nvSpPr>
        <p:spPr>
          <a:xfrm>
            <a:off x="24828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Different Types of</a:t>
            </a:r>
            <a:br>
              <a:rPr lang="en-US" sz="900" dirty="0">
                <a:latin typeface="Arial Narrow" pitchFamily="34" charset="0"/>
              </a:rPr>
            </a:br>
            <a:r>
              <a:rPr lang="en-US" sz="900" dirty="0">
                <a:latin typeface="Arial Narrow" pitchFamily="34" charset="0"/>
              </a:rPr>
              <a:t>Psychotherapies Are Used?</a:t>
            </a:r>
          </a:p>
        </p:txBody>
      </p:sp>
      <p:sp>
        <p:nvSpPr>
          <p:cNvPr id="25" name="Rectangle 24"/>
          <p:cNvSpPr/>
          <p:nvPr/>
        </p:nvSpPr>
        <p:spPr>
          <a:xfrm>
            <a:off x="4711700" y="6273800"/>
            <a:ext cx="2203450" cy="584200"/>
          </a:xfrm>
          <a:prstGeom prst="rect">
            <a:avLst/>
          </a:prstGeom>
          <a:gradFill>
            <a:gsLst>
              <a:gs pos="0">
                <a:srgbClr val="FF0000"/>
              </a:gs>
              <a:gs pos="100000">
                <a:srgbClr val="C00000"/>
              </a:gs>
            </a:gsLst>
            <a:lin ang="5400000" scaled="0"/>
          </a:gradFill>
          <a:ln w="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Are Biological Therapies?</a:t>
            </a:r>
          </a:p>
        </p:txBody>
      </p:sp>
      <p:sp>
        <p:nvSpPr>
          <p:cNvPr id="26" name="Rectangle 25"/>
          <p:cNvSpPr/>
          <p:nvPr/>
        </p:nvSpPr>
        <p:spPr>
          <a:xfrm>
            <a:off x="69405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Are Specific Disorders Treated?</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childTnLst>
                                </p:cTn>
                              </p:par>
                              <p:par>
                                <p:cTn id="8" presetID="35" presetClass="path" presetSubtype="0" decel="50000" fill="hold" grpId="1" nodeType="withEffect">
                                  <p:stCondLst>
                                    <p:cond delay="0"/>
                                  </p:stCondLst>
                                  <p:childTnLst>
                                    <p:animMotion origin="layout" path="M 2.77778E-6 1.85185E-6 L -0.04809 1.85185E-6 " pathEditMode="relative" rAng="0" ptsTypes="AA">
                                      <p:cBhvr>
                                        <p:cTn id="9" dur="1000" spd="-100000" fill="hold"/>
                                        <p:tgtEl>
                                          <p:spTgt spid="24"/>
                                        </p:tgtEl>
                                        <p:attrNameLst>
                                          <p:attrName>ppt_x</p:attrName>
                                          <p:attrName>ppt_y</p:attrName>
                                        </p:attrNameLst>
                                      </p:cBhvr>
                                      <p:rCtr x="-2413"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2"/>
          <p:cNvSpPr>
            <a:spLocks noGrp="1"/>
          </p:cNvSpPr>
          <p:nvPr>
            <p:ph type="title"/>
          </p:nvPr>
        </p:nvSpPr>
        <p:spPr>
          <a:xfrm>
            <a:off x="1343025" y="0"/>
            <a:ext cx="7381875" cy="1143000"/>
          </a:xfrm>
        </p:spPr>
        <p:txBody>
          <a:bodyPr/>
          <a:lstStyle/>
          <a:p>
            <a:pPr eaLnBrk="1" hangingPunct="1"/>
            <a:r>
              <a:rPr lang="en-US" smtClean="0"/>
              <a:t>Psychosurgery</a:t>
            </a:r>
          </a:p>
        </p:txBody>
      </p:sp>
      <p:sp>
        <p:nvSpPr>
          <p:cNvPr id="23555" name="Rectangle 30"/>
          <p:cNvSpPr>
            <a:spLocks noChangeArrowheads="1"/>
          </p:cNvSpPr>
          <p:nvPr/>
        </p:nvSpPr>
        <p:spPr bwMode="auto">
          <a:xfrm rot="-5400000">
            <a:off x="7531100" y="5376863"/>
            <a:ext cx="90487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solidFill>
                  <a:srgbClr val="57585A"/>
                </a:solidFill>
                <a:latin typeface="Arial Narrow" panose="020B0606020202030204" pitchFamily="34" charset="0"/>
              </a:rPr>
              <a:t> © VILevi/Photos.com</a:t>
            </a:r>
          </a:p>
        </p:txBody>
      </p:sp>
      <p:sp>
        <p:nvSpPr>
          <p:cNvPr id="13" name="Rounded Rectangle 12"/>
          <p:cNvSpPr/>
          <p:nvPr/>
        </p:nvSpPr>
        <p:spPr>
          <a:xfrm>
            <a:off x="2524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L01</a:t>
            </a:r>
          </a:p>
        </p:txBody>
      </p:sp>
      <p:sp>
        <p:nvSpPr>
          <p:cNvPr id="14" name="Rounded Rectangle 13"/>
          <p:cNvSpPr/>
          <p:nvPr/>
        </p:nvSpPr>
        <p:spPr>
          <a:xfrm>
            <a:off x="5746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L02</a:t>
            </a:r>
          </a:p>
        </p:txBody>
      </p:sp>
      <p:sp>
        <p:nvSpPr>
          <p:cNvPr id="16" name="Rounded Rectangle 15"/>
          <p:cNvSpPr/>
          <p:nvPr/>
        </p:nvSpPr>
        <p:spPr>
          <a:xfrm>
            <a:off x="895350" y="6089650"/>
            <a:ext cx="284163"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L03</a:t>
            </a:r>
          </a:p>
        </p:txBody>
      </p:sp>
      <p:sp>
        <p:nvSpPr>
          <p:cNvPr id="17" name="Rounded Rectangle 16"/>
          <p:cNvSpPr/>
          <p:nvPr/>
        </p:nvSpPr>
        <p:spPr>
          <a:xfrm>
            <a:off x="1217613" y="6089650"/>
            <a:ext cx="284162" cy="146050"/>
          </a:xfrm>
          <a:prstGeom prst="roundRect">
            <a:avLst/>
          </a:prstGeom>
          <a:solidFill>
            <a:srgbClr val="FFD34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L04</a:t>
            </a:r>
          </a:p>
        </p:txBody>
      </p:sp>
      <p:sp>
        <p:nvSpPr>
          <p:cNvPr id="18" name="Rounded Rectangle 17"/>
          <p:cNvSpPr/>
          <p:nvPr/>
        </p:nvSpPr>
        <p:spPr>
          <a:xfrm>
            <a:off x="15398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L05</a:t>
            </a:r>
          </a:p>
        </p:txBody>
      </p:sp>
      <p:pic>
        <p:nvPicPr>
          <p:cNvPr id="23561" name="Picture 1"/>
          <p:cNvPicPr>
            <a:picLocks noChangeAspect="1"/>
          </p:cNvPicPr>
          <p:nvPr/>
        </p:nvPicPr>
        <p:blipFill>
          <a:blip r:embed="rId3">
            <a:extLst>
              <a:ext uri="{28A0092B-C50C-407E-A947-70E740481C1C}">
                <a14:useLocalDpi xmlns:a14="http://schemas.microsoft.com/office/drawing/2010/main" val="0"/>
              </a:ext>
            </a:extLst>
          </a:blip>
          <a:srcRect b="5974"/>
          <a:stretch>
            <a:fillRect/>
          </a:stretch>
        </p:blipFill>
        <p:spPr bwMode="auto">
          <a:xfrm>
            <a:off x="1285875" y="1482725"/>
            <a:ext cx="6572250" cy="443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23"/>
          <p:cNvSpPr/>
          <p:nvPr/>
        </p:nvSpPr>
        <p:spPr>
          <a:xfrm>
            <a:off x="571500" y="1684338"/>
            <a:ext cx="3543300" cy="1147762"/>
          </a:xfrm>
          <a:prstGeom prst="rect">
            <a:avLst/>
          </a:prstGeom>
          <a:solidFill>
            <a:srgbClr val="16A8B5">
              <a:alpha val="85000"/>
            </a:srgbClr>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90000"/>
              </a:lnSpc>
              <a:defRPr/>
            </a:pPr>
            <a:r>
              <a:rPr lang="en-US" sz="2400" dirty="0">
                <a:latin typeface="Arial Narrow" pitchFamily="34" charset="0"/>
              </a:rPr>
              <a:t>Psychosurgery has a troubled history, but is still used to treat epilepsy and OCD.</a:t>
            </a:r>
          </a:p>
        </p:txBody>
      </p:sp>
      <p:sp>
        <p:nvSpPr>
          <p:cNvPr id="19" name="Rectangle 18"/>
          <p:cNvSpPr/>
          <p:nvPr/>
        </p:nvSpPr>
        <p:spPr>
          <a:xfrm>
            <a:off x="2540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Do Psychologists Provide Therapy?</a:t>
            </a:r>
          </a:p>
        </p:txBody>
      </p:sp>
      <p:sp>
        <p:nvSpPr>
          <p:cNvPr id="25" name="Rectangle 24"/>
          <p:cNvSpPr/>
          <p:nvPr/>
        </p:nvSpPr>
        <p:spPr>
          <a:xfrm>
            <a:off x="24828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Different Types of</a:t>
            </a:r>
            <a:br>
              <a:rPr lang="en-US" sz="900" dirty="0">
                <a:latin typeface="Arial Narrow" pitchFamily="34" charset="0"/>
              </a:rPr>
            </a:br>
            <a:r>
              <a:rPr lang="en-US" sz="900" dirty="0">
                <a:latin typeface="Arial Narrow" pitchFamily="34" charset="0"/>
              </a:rPr>
              <a:t>Psychotherapies Are Used?</a:t>
            </a:r>
          </a:p>
        </p:txBody>
      </p:sp>
      <p:sp>
        <p:nvSpPr>
          <p:cNvPr id="26" name="Rectangle 25"/>
          <p:cNvSpPr/>
          <p:nvPr/>
        </p:nvSpPr>
        <p:spPr>
          <a:xfrm>
            <a:off x="4711700" y="6273800"/>
            <a:ext cx="2203450" cy="584200"/>
          </a:xfrm>
          <a:prstGeom prst="rect">
            <a:avLst/>
          </a:prstGeom>
          <a:gradFill>
            <a:gsLst>
              <a:gs pos="0">
                <a:srgbClr val="FF0000"/>
              </a:gs>
              <a:gs pos="100000">
                <a:srgbClr val="C00000"/>
              </a:gs>
            </a:gsLst>
            <a:lin ang="5400000" scaled="0"/>
          </a:gradFill>
          <a:ln w="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Are Biological Therapies?</a:t>
            </a:r>
          </a:p>
        </p:txBody>
      </p:sp>
      <p:sp>
        <p:nvSpPr>
          <p:cNvPr id="27" name="Rectangle 26"/>
          <p:cNvSpPr/>
          <p:nvPr/>
        </p:nvSpPr>
        <p:spPr>
          <a:xfrm>
            <a:off x="69405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Are Specific Disorders Treated?</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childTnLst>
                                </p:cTn>
                              </p:par>
                              <p:par>
                                <p:cTn id="8" presetID="35" presetClass="path" presetSubtype="0" decel="50000" fill="hold" grpId="1" nodeType="withEffect">
                                  <p:stCondLst>
                                    <p:cond delay="0"/>
                                  </p:stCondLst>
                                  <p:childTnLst>
                                    <p:animMotion origin="layout" path="M 1.66667E-6 1.85185E-6 L 0.05104 1.85185E-6 " pathEditMode="relative" rAng="0" ptsTypes="AA">
                                      <p:cBhvr>
                                        <p:cTn id="9" dur="1000" spd="-100000" fill="hold"/>
                                        <p:tgtEl>
                                          <p:spTgt spid="24"/>
                                        </p:tgtEl>
                                        <p:attrNameLst>
                                          <p:attrName>ppt_x</p:attrName>
                                          <p:attrName>ppt_y</p:attrName>
                                        </p:attrNameLst>
                                      </p:cBhvr>
                                      <p:rCtr x="2552"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2"/>
          <p:cNvSpPr>
            <a:spLocks noGrp="1"/>
          </p:cNvSpPr>
          <p:nvPr>
            <p:ph type="title"/>
          </p:nvPr>
        </p:nvSpPr>
        <p:spPr>
          <a:xfrm>
            <a:off x="1343025" y="0"/>
            <a:ext cx="7381875" cy="1143000"/>
          </a:xfrm>
        </p:spPr>
        <p:txBody>
          <a:bodyPr/>
          <a:lstStyle/>
          <a:p>
            <a:pPr eaLnBrk="1" hangingPunct="1"/>
            <a:r>
              <a:rPr lang="en-US" smtClean="0"/>
              <a:t>Deep Brain Stimulation</a:t>
            </a:r>
          </a:p>
        </p:txBody>
      </p:sp>
      <p:sp>
        <p:nvSpPr>
          <p:cNvPr id="13" name="Rounded Rectangle 12"/>
          <p:cNvSpPr/>
          <p:nvPr/>
        </p:nvSpPr>
        <p:spPr>
          <a:xfrm>
            <a:off x="2524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L01</a:t>
            </a:r>
          </a:p>
        </p:txBody>
      </p:sp>
      <p:sp>
        <p:nvSpPr>
          <p:cNvPr id="14" name="Rounded Rectangle 13"/>
          <p:cNvSpPr/>
          <p:nvPr/>
        </p:nvSpPr>
        <p:spPr>
          <a:xfrm>
            <a:off x="5746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L02</a:t>
            </a:r>
          </a:p>
        </p:txBody>
      </p:sp>
      <p:sp>
        <p:nvSpPr>
          <p:cNvPr id="16" name="Rounded Rectangle 15"/>
          <p:cNvSpPr/>
          <p:nvPr/>
        </p:nvSpPr>
        <p:spPr>
          <a:xfrm>
            <a:off x="895350" y="6089650"/>
            <a:ext cx="284163"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L03</a:t>
            </a:r>
          </a:p>
        </p:txBody>
      </p:sp>
      <p:sp>
        <p:nvSpPr>
          <p:cNvPr id="17" name="Rounded Rectangle 16"/>
          <p:cNvSpPr/>
          <p:nvPr/>
        </p:nvSpPr>
        <p:spPr>
          <a:xfrm>
            <a:off x="1217613" y="6089650"/>
            <a:ext cx="284162" cy="146050"/>
          </a:xfrm>
          <a:prstGeom prst="roundRect">
            <a:avLst/>
          </a:prstGeom>
          <a:solidFill>
            <a:srgbClr val="FFD34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L04</a:t>
            </a:r>
          </a:p>
        </p:txBody>
      </p:sp>
      <p:sp>
        <p:nvSpPr>
          <p:cNvPr id="18" name="Rounded Rectangle 17"/>
          <p:cNvSpPr/>
          <p:nvPr/>
        </p:nvSpPr>
        <p:spPr>
          <a:xfrm>
            <a:off x="15398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L05</a:t>
            </a:r>
          </a:p>
        </p:txBody>
      </p:sp>
      <p:pic>
        <p:nvPicPr>
          <p:cNvPr id="24584" name="photo"/>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3425" y="1762125"/>
            <a:ext cx="7375525" cy="348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grid"/>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1025" y="1773238"/>
            <a:ext cx="7956550" cy="375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blue line"/>
          <p:cNvPicPr>
            <a:picLocks noChangeAspect="1"/>
          </p:cNvPicPr>
          <p:nvPr/>
        </p:nvPicPr>
        <p:blipFill>
          <a:blip r:embed="rId5">
            <a:extLst>
              <a:ext uri="{28A0092B-C50C-407E-A947-70E740481C1C}">
                <a14:useLocalDpi xmlns:a14="http://schemas.microsoft.com/office/drawing/2010/main" val="0"/>
              </a:ext>
            </a:extLst>
          </a:blip>
          <a:srcRect r="13455"/>
          <a:stretch>
            <a:fillRect/>
          </a:stretch>
        </p:blipFill>
        <p:spPr bwMode="auto">
          <a:xfrm>
            <a:off x="581025" y="1773238"/>
            <a:ext cx="6886575" cy="375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blue legend"/>
          <p:cNvPicPr>
            <a:picLocks noChangeAspect="1"/>
          </p:cNvPicPr>
          <p:nvPr/>
        </p:nvPicPr>
        <p:blipFill>
          <a:blip r:embed="rId5">
            <a:extLst>
              <a:ext uri="{28A0092B-C50C-407E-A947-70E740481C1C}">
                <a14:useLocalDpi xmlns:a14="http://schemas.microsoft.com/office/drawing/2010/main" val="0"/>
              </a:ext>
            </a:extLst>
          </a:blip>
          <a:srcRect l="86424" t="71445" b="22470"/>
          <a:stretch>
            <a:fillRect/>
          </a:stretch>
        </p:blipFill>
        <p:spPr bwMode="auto">
          <a:xfrm>
            <a:off x="7458075" y="4457700"/>
            <a:ext cx="10795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red line"/>
          <p:cNvPicPr>
            <a:picLocks noChangeAspect="1"/>
          </p:cNvPicPr>
          <p:nvPr/>
        </p:nvPicPr>
        <p:blipFill>
          <a:blip r:embed="rId6">
            <a:extLst>
              <a:ext uri="{28A0092B-C50C-407E-A947-70E740481C1C}">
                <a14:useLocalDpi xmlns:a14="http://schemas.microsoft.com/office/drawing/2010/main" val="0"/>
              </a:ext>
            </a:extLst>
          </a:blip>
          <a:srcRect r="13336"/>
          <a:stretch>
            <a:fillRect/>
          </a:stretch>
        </p:blipFill>
        <p:spPr bwMode="auto">
          <a:xfrm>
            <a:off x="581025" y="1773238"/>
            <a:ext cx="6896100" cy="375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red legend"/>
          <p:cNvPicPr>
            <a:picLocks noChangeAspect="1"/>
          </p:cNvPicPr>
          <p:nvPr/>
        </p:nvPicPr>
        <p:blipFill>
          <a:blip r:embed="rId6">
            <a:extLst>
              <a:ext uri="{28A0092B-C50C-407E-A947-70E740481C1C}">
                <a14:useLocalDpi xmlns:a14="http://schemas.microsoft.com/office/drawing/2010/main" val="0"/>
              </a:ext>
            </a:extLst>
          </a:blip>
          <a:srcRect l="86307" t="65868" b="27794"/>
          <a:stretch>
            <a:fillRect/>
          </a:stretch>
        </p:blipFill>
        <p:spPr bwMode="auto">
          <a:xfrm>
            <a:off x="7448550" y="4248150"/>
            <a:ext cx="1089025"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90" name="Rectangle 30"/>
          <p:cNvSpPr>
            <a:spLocks noChangeArrowheads="1"/>
          </p:cNvSpPr>
          <p:nvPr/>
        </p:nvSpPr>
        <p:spPr bwMode="auto">
          <a:xfrm rot="-5400000">
            <a:off x="-84138" y="4135438"/>
            <a:ext cx="15843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solidFill>
                  <a:srgbClr val="57585A"/>
                </a:solidFill>
                <a:latin typeface="Arial Narrow" panose="020B0606020202030204" pitchFamily="34" charset="0"/>
              </a:rPr>
              <a:t>© Dan Dunkley/Photo Researchers, Inc.</a:t>
            </a:r>
          </a:p>
        </p:txBody>
      </p:sp>
      <p:sp>
        <p:nvSpPr>
          <p:cNvPr id="24591" name="Rectangle 30"/>
          <p:cNvSpPr>
            <a:spLocks noChangeArrowheads="1"/>
          </p:cNvSpPr>
          <p:nvPr/>
        </p:nvSpPr>
        <p:spPr bwMode="auto">
          <a:xfrm>
            <a:off x="7953375" y="5849938"/>
            <a:ext cx="10779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solidFill>
                  <a:srgbClr val="57585A"/>
                </a:solidFill>
                <a:latin typeface="Arial Narrow" panose="020B0606020202030204" pitchFamily="34" charset="0"/>
              </a:rPr>
              <a:t>© Cengage Learning 2013</a:t>
            </a:r>
          </a:p>
        </p:txBody>
      </p:sp>
      <p:sp>
        <p:nvSpPr>
          <p:cNvPr id="24" name="Rectangle 23"/>
          <p:cNvSpPr/>
          <p:nvPr/>
        </p:nvSpPr>
        <p:spPr>
          <a:xfrm>
            <a:off x="2540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Do Psychologists Provide Therapy?</a:t>
            </a:r>
          </a:p>
        </p:txBody>
      </p:sp>
      <p:sp>
        <p:nvSpPr>
          <p:cNvPr id="25" name="Rectangle 24"/>
          <p:cNvSpPr/>
          <p:nvPr/>
        </p:nvSpPr>
        <p:spPr>
          <a:xfrm>
            <a:off x="24828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Different Types of</a:t>
            </a:r>
            <a:br>
              <a:rPr lang="en-US" sz="900" dirty="0">
                <a:latin typeface="Arial Narrow" pitchFamily="34" charset="0"/>
              </a:rPr>
            </a:br>
            <a:r>
              <a:rPr lang="en-US" sz="900" dirty="0">
                <a:latin typeface="Arial Narrow" pitchFamily="34" charset="0"/>
              </a:rPr>
              <a:t>Psychotherapies Are Used?</a:t>
            </a:r>
          </a:p>
        </p:txBody>
      </p:sp>
      <p:sp>
        <p:nvSpPr>
          <p:cNvPr id="26" name="Rectangle 25"/>
          <p:cNvSpPr/>
          <p:nvPr/>
        </p:nvSpPr>
        <p:spPr>
          <a:xfrm>
            <a:off x="4711700" y="6273800"/>
            <a:ext cx="2203450" cy="584200"/>
          </a:xfrm>
          <a:prstGeom prst="rect">
            <a:avLst/>
          </a:prstGeom>
          <a:gradFill>
            <a:gsLst>
              <a:gs pos="0">
                <a:srgbClr val="FF0000"/>
              </a:gs>
              <a:gs pos="100000">
                <a:srgbClr val="C00000"/>
              </a:gs>
            </a:gsLst>
            <a:lin ang="5400000" scaled="0"/>
          </a:gradFill>
          <a:ln w="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Are Biological Therapies?</a:t>
            </a:r>
          </a:p>
        </p:txBody>
      </p:sp>
      <p:sp>
        <p:nvSpPr>
          <p:cNvPr id="27" name="Rectangle 26"/>
          <p:cNvSpPr/>
          <p:nvPr/>
        </p:nvSpPr>
        <p:spPr>
          <a:xfrm>
            <a:off x="69405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Are Specific Disorders Treated?</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1500"/>
                                        <p:tgtEl>
                                          <p:spTgt spid="9"/>
                                        </p:tgtEl>
                                      </p:cBhvr>
                                    </p:animEffect>
                                  </p:childTnLst>
                                </p:cTn>
                              </p:par>
                              <p:par>
                                <p:cTn id="13" presetID="10" presetClass="entr" presetSubtype="0" fill="hold" nodeType="withEffect">
                                  <p:stCondLst>
                                    <p:cond delay="100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1500"/>
                                        <p:tgtEl>
                                          <p:spTgt spid="11"/>
                                        </p:tgtEl>
                                      </p:cBhvr>
                                    </p:animEffect>
                                  </p:childTnLst>
                                </p:cTn>
                              </p:par>
                              <p:par>
                                <p:cTn id="21" presetID="10" presetClass="entr" presetSubtype="0" fill="hold" nodeType="withEffect">
                                  <p:stCondLst>
                                    <p:cond delay="100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2"/>
          <p:cNvSpPr>
            <a:spLocks noGrp="1"/>
          </p:cNvSpPr>
          <p:nvPr>
            <p:ph type="title"/>
          </p:nvPr>
        </p:nvSpPr>
        <p:spPr>
          <a:xfrm>
            <a:off x="1343025" y="0"/>
            <a:ext cx="7381875" cy="1143000"/>
          </a:xfrm>
        </p:spPr>
        <p:txBody>
          <a:bodyPr/>
          <a:lstStyle/>
          <a:p>
            <a:pPr eaLnBrk="1" hangingPunct="1"/>
            <a:r>
              <a:rPr lang="en-US" smtClean="0"/>
              <a:t>Neurofeedback</a:t>
            </a:r>
          </a:p>
        </p:txBody>
      </p:sp>
      <p:sp>
        <p:nvSpPr>
          <p:cNvPr id="25603" name="Rectangle 30"/>
          <p:cNvSpPr>
            <a:spLocks noChangeArrowheads="1"/>
          </p:cNvSpPr>
          <p:nvPr/>
        </p:nvSpPr>
        <p:spPr bwMode="auto">
          <a:xfrm rot="-5400000">
            <a:off x="7083425" y="4910138"/>
            <a:ext cx="18002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solidFill>
                  <a:srgbClr val="57585A"/>
                </a:solidFill>
                <a:latin typeface="Arial Narrow" panose="020B0606020202030204" pitchFamily="34" charset="0"/>
              </a:rPr>
              <a:t>© Dr. Lise DeLong/cognitive-connections.com</a:t>
            </a:r>
          </a:p>
        </p:txBody>
      </p:sp>
      <p:sp>
        <p:nvSpPr>
          <p:cNvPr id="13" name="Rounded Rectangle 12"/>
          <p:cNvSpPr/>
          <p:nvPr/>
        </p:nvSpPr>
        <p:spPr>
          <a:xfrm>
            <a:off x="2524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L01</a:t>
            </a:r>
          </a:p>
        </p:txBody>
      </p:sp>
      <p:sp>
        <p:nvSpPr>
          <p:cNvPr id="14" name="Rounded Rectangle 13"/>
          <p:cNvSpPr/>
          <p:nvPr/>
        </p:nvSpPr>
        <p:spPr>
          <a:xfrm>
            <a:off x="5746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L02</a:t>
            </a:r>
          </a:p>
        </p:txBody>
      </p:sp>
      <p:sp>
        <p:nvSpPr>
          <p:cNvPr id="16" name="Rounded Rectangle 15"/>
          <p:cNvSpPr/>
          <p:nvPr/>
        </p:nvSpPr>
        <p:spPr>
          <a:xfrm>
            <a:off x="895350" y="6089650"/>
            <a:ext cx="284163"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L03</a:t>
            </a:r>
          </a:p>
        </p:txBody>
      </p:sp>
      <p:sp>
        <p:nvSpPr>
          <p:cNvPr id="17" name="Rounded Rectangle 16"/>
          <p:cNvSpPr/>
          <p:nvPr/>
        </p:nvSpPr>
        <p:spPr>
          <a:xfrm>
            <a:off x="1217613" y="6089650"/>
            <a:ext cx="284162" cy="146050"/>
          </a:xfrm>
          <a:prstGeom prst="roundRect">
            <a:avLst/>
          </a:prstGeom>
          <a:solidFill>
            <a:srgbClr val="FFD34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L04</a:t>
            </a:r>
          </a:p>
        </p:txBody>
      </p:sp>
      <p:sp>
        <p:nvSpPr>
          <p:cNvPr id="18" name="Rounded Rectangle 17"/>
          <p:cNvSpPr/>
          <p:nvPr/>
        </p:nvSpPr>
        <p:spPr>
          <a:xfrm>
            <a:off x="15398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L05</a:t>
            </a:r>
          </a:p>
        </p:txBody>
      </p:sp>
      <p:pic>
        <p:nvPicPr>
          <p:cNvPr id="25609" name="Picture 1"/>
          <p:cNvPicPr>
            <a:picLocks noChangeAspect="1"/>
          </p:cNvPicPr>
          <p:nvPr/>
        </p:nvPicPr>
        <p:blipFill>
          <a:blip r:embed="rId3">
            <a:extLst>
              <a:ext uri="{28A0092B-C50C-407E-A947-70E740481C1C}">
                <a14:useLocalDpi xmlns:a14="http://schemas.microsoft.com/office/drawing/2010/main" val="0"/>
              </a:ext>
            </a:extLst>
          </a:blip>
          <a:srcRect t="1714" b="8444"/>
          <a:stretch>
            <a:fillRect/>
          </a:stretch>
        </p:blipFill>
        <p:spPr bwMode="auto">
          <a:xfrm>
            <a:off x="1281113" y="1482725"/>
            <a:ext cx="6580187" cy="443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23"/>
          <p:cNvSpPr/>
          <p:nvPr/>
        </p:nvSpPr>
        <p:spPr>
          <a:xfrm>
            <a:off x="4953000" y="1684338"/>
            <a:ext cx="3621088" cy="850900"/>
          </a:xfrm>
          <a:prstGeom prst="rect">
            <a:avLst/>
          </a:prstGeom>
          <a:solidFill>
            <a:schemeClr val="accent1">
              <a:alpha val="85000"/>
            </a:schemeClr>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90000"/>
              </a:lnSpc>
              <a:defRPr/>
            </a:pPr>
            <a:r>
              <a:rPr lang="en-US" sz="2400" dirty="0" err="1">
                <a:latin typeface="Arial Narrow" pitchFamily="34" charset="0"/>
              </a:rPr>
              <a:t>Neurofeedback</a:t>
            </a:r>
            <a:r>
              <a:rPr lang="en-US" sz="2400" dirty="0">
                <a:latin typeface="Arial Narrow" pitchFamily="34" charset="0"/>
              </a:rPr>
              <a:t> is sometimes used with children with ADHD.</a:t>
            </a:r>
          </a:p>
        </p:txBody>
      </p:sp>
      <p:sp>
        <p:nvSpPr>
          <p:cNvPr id="15" name="Rectangle 14"/>
          <p:cNvSpPr/>
          <p:nvPr/>
        </p:nvSpPr>
        <p:spPr>
          <a:xfrm>
            <a:off x="2540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Do Psychologists Provide Therapy?</a:t>
            </a:r>
          </a:p>
        </p:txBody>
      </p:sp>
      <p:sp>
        <p:nvSpPr>
          <p:cNvPr id="19" name="Rectangle 18"/>
          <p:cNvSpPr/>
          <p:nvPr/>
        </p:nvSpPr>
        <p:spPr>
          <a:xfrm>
            <a:off x="24828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Different Types of</a:t>
            </a:r>
            <a:br>
              <a:rPr lang="en-US" sz="900" dirty="0">
                <a:latin typeface="Arial Narrow" pitchFamily="34" charset="0"/>
              </a:rPr>
            </a:br>
            <a:r>
              <a:rPr lang="en-US" sz="900" dirty="0">
                <a:latin typeface="Arial Narrow" pitchFamily="34" charset="0"/>
              </a:rPr>
              <a:t>Psychotherapies Are Used?</a:t>
            </a:r>
          </a:p>
        </p:txBody>
      </p:sp>
      <p:sp>
        <p:nvSpPr>
          <p:cNvPr id="25" name="Rectangle 24"/>
          <p:cNvSpPr/>
          <p:nvPr/>
        </p:nvSpPr>
        <p:spPr>
          <a:xfrm>
            <a:off x="4711700" y="6273800"/>
            <a:ext cx="2203450" cy="584200"/>
          </a:xfrm>
          <a:prstGeom prst="rect">
            <a:avLst/>
          </a:prstGeom>
          <a:gradFill>
            <a:gsLst>
              <a:gs pos="0">
                <a:srgbClr val="FF0000"/>
              </a:gs>
              <a:gs pos="100000">
                <a:srgbClr val="C00000"/>
              </a:gs>
            </a:gsLst>
            <a:lin ang="5400000" scaled="0"/>
          </a:gradFill>
          <a:ln w="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Are Biological Therapies?</a:t>
            </a:r>
          </a:p>
        </p:txBody>
      </p:sp>
      <p:sp>
        <p:nvSpPr>
          <p:cNvPr id="26" name="Rectangle 25"/>
          <p:cNvSpPr/>
          <p:nvPr/>
        </p:nvSpPr>
        <p:spPr>
          <a:xfrm>
            <a:off x="69405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Are Specific Disorders Treated?</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childTnLst>
                                </p:cTn>
                              </p:par>
                              <p:par>
                                <p:cTn id="8" presetID="35" presetClass="path" presetSubtype="0" decel="50000" fill="hold" grpId="1" nodeType="withEffect">
                                  <p:stCondLst>
                                    <p:cond delay="0"/>
                                  </p:stCondLst>
                                  <p:childTnLst>
                                    <p:animMotion origin="layout" path="M 2.77778E-6 1.85185E-6 L -0.04809 1.85185E-6 " pathEditMode="relative" rAng="0" ptsTypes="AA">
                                      <p:cBhvr>
                                        <p:cTn id="9" dur="1000" spd="-100000" fill="hold"/>
                                        <p:tgtEl>
                                          <p:spTgt spid="24"/>
                                        </p:tgtEl>
                                        <p:attrNameLst>
                                          <p:attrName>ppt_x</p:attrName>
                                          <p:attrName>ppt_y</p:attrName>
                                        </p:attrNameLst>
                                      </p:cBhvr>
                                      <p:rCtr x="-2413"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1"/>
          <p:cNvPicPr>
            <a:picLocks noChangeAspect="1"/>
          </p:cNvPicPr>
          <p:nvPr/>
        </p:nvPicPr>
        <p:blipFill>
          <a:blip r:embed="rId3">
            <a:extLst>
              <a:ext uri="{28A0092B-C50C-407E-A947-70E740481C1C}">
                <a14:useLocalDpi xmlns:a14="http://schemas.microsoft.com/office/drawing/2010/main" val="0"/>
              </a:ext>
            </a:extLst>
          </a:blip>
          <a:srcRect l="17839" t="768" b="27245"/>
          <a:stretch>
            <a:fillRect/>
          </a:stretch>
        </p:blipFill>
        <p:spPr bwMode="auto">
          <a:xfrm>
            <a:off x="276225" y="733425"/>
            <a:ext cx="3054350" cy="357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7"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8" name="Title 2"/>
          <p:cNvSpPr>
            <a:spLocks noGrp="1"/>
          </p:cNvSpPr>
          <p:nvPr>
            <p:ph type="title"/>
          </p:nvPr>
        </p:nvSpPr>
        <p:spPr>
          <a:xfrm>
            <a:off x="3886200" y="1836738"/>
            <a:ext cx="4884738" cy="1143000"/>
          </a:xfrm>
        </p:spPr>
        <p:txBody>
          <a:bodyPr/>
          <a:lstStyle/>
          <a:p>
            <a:pPr eaLnBrk="1" hangingPunct="1">
              <a:lnSpc>
                <a:spcPct val="85000"/>
              </a:lnSpc>
            </a:pPr>
            <a:r>
              <a:rPr lang="en-US" sz="4000" smtClean="0"/>
              <a:t>How Are Specific Disorders Treated?</a:t>
            </a:r>
          </a:p>
        </p:txBody>
      </p:sp>
      <p:sp>
        <p:nvSpPr>
          <p:cNvPr id="6" name="Rounded Rectangle 5"/>
          <p:cNvSpPr/>
          <p:nvPr/>
        </p:nvSpPr>
        <p:spPr>
          <a:xfrm>
            <a:off x="3886200" y="3135313"/>
            <a:ext cx="284163"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L01</a:t>
            </a:r>
          </a:p>
        </p:txBody>
      </p:sp>
      <p:sp>
        <p:nvSpPr>
          <p:cNvPr id="7" name="Rounded Rectangle 6"/>
          <p:cNvSpPr/>
          <p:nvPr/>
        </p:nvSpPr>
        <p:spPr>
          <a:xfrm>
            <a:off x="3886200" y="3362325"/>
            <a:ext cx="284163"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L02</a:t>
            </a:r>
          </a:p>
        </p:txBody>
      </p:sp>
      <p:sp>
        <p:nvSpPr>
          <p:cNvPr id="8" name="Rounded Rectangle 7"/>
          <p:cNvSpPr/>
          <p:nvPr/>
        </p:nvSpPr>
        <p:spPr>
          <a:xfrm>
            <a:off x="3886200" y="3587750"/>
            <a:ext cx="284163" cy="147638"/>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L03</a:t>
            </a:r>
          </a:p>
        </p:txBody>
      </p:sp>
      <p:sp>
        <p:nvSpPr>
          <p:cNvPr id="9" name="Rounded Rectangle 8"/>
          <p:cNvSpPr/>
          <p:nvPr/>
        </p:nvSpPr>
        <p:spPr>
          <a:xfrm>
            <a:off x="3886200" y="3814763"/>
            <a:ext cx="284163"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L04</a:t>
            </a:r>
          </a:p>
        </p:txBody>
      </p:sp>
      <p:sp>
        <p:nvSpPr>
          <p:cNvPr id="10" name="Rounded Rectangle 9"/>
          <p:cNvSpPr/>
          <p:nvPr/>
        </p:nvSpPr>
        <p:spPr>
          <a:xfrm>
            <a:off x="4010025" y="4041775"/>
            <a:ext cx="284163" cy="146050"/>
          </a:xfrm>
          <a:prstGeom prst="roundRect">
            <a:avLst/>
          </a:prstGeom>
          <a:solidFill>
            <a:srgbClr val="FFDE7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solidFill>
                  <a:srgbClr val="57585A"/>
                </a:solidFill>
              </a:rPr>
              <a:t>L05</a:t>
            </a:r>
          </a:p>
        </p:txBody>
      </p:sp>
      <p:sp>
        <p:nvSpPr>
          <p:cNvPr id="40" name="Text Placeholder 16"/>
          <p:cNvSpPr txBox="1">
            <a:spLocks/>
          </p:cNvSpPr>
          <p:nvPr/>
        </p:nvSpPr>
        <p:spPr>
          <a:xfrm>
            <a:off x="4419600" y="4041775"/>
            <a:ext cx="4267200" cy="757238"/>
          </a:xfrm>
          <a:prstGeom prst="rect">
            <a:avLst/>
          </a:prstGeom>
          <a:solidFill>
            <a:srgbClr val="FFDE75"/>
          </a:solidFill>
        </p:spPr>
        <p:txBody>
          <a:bodyPr anchor="ctr">
            <a:sp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lnSpc>
                <a:spcPct val="90000"/>
              </a:lnSpc>
              <a:spcBef>
                <a:spcPts val="600"/>
              </a:spcBef>
              <a:buFontTx/>
              <a:buNone/>
              <a:defRPr/>
            </a:pPr>
            <a:r>
              <a:rPr lang="en-US" sz="1200" dirty="0">
                <a:solidFill>
                  <a:srgbClr val="57585A"/>
                </a:solidFill>
                <a:latin typeface="Arial Narrow" pitchFamily="34" charset="0"/>
                <a:ea typeface="+mj-ea"/>
                <a:cs typeface="+mj-cs"/>
              </a:rPr>
              <a:t>Integrate biological and psychotherapeutic approached to treating anxiety, mood, dissociative, somatoform, schizophrenic, </a:t>
            </a:r>
            <a:r>
              <a:rPr lang="en-US" sz="1200" dirty="0" smtClean="0">
                <a:solidFill>
                  <a:srgbClr val="57585A"/>
                </a:solidFill>
                <a:latin typeface="Arial Narrow" pitchFamily="34" charset="0"/>
                <a:ea typeface="+mj-ea"/>
                <a:cs typeface="+mj-cs"/>
              </a:rPr>
              <a:t>personality,</a:t>
            </a:r>
            <a:br>
              <a:rPr lang="en-US" sz="1200" dirty="0" smtClean="0">
                <a:solidFill>
                  <a:srgbClr val="57585A"/>
                </a:solidFill>
                <a:latin typeface="Arial Narrow" pitchFamily="34" charset="0"/>
                <a:ea typeface="+mj-ea"/>
                <a:cs typeface="+mj-cs"/>
              </a:rPr>
            </a:br>
            <a:r>
              <a:rPr lang="en-US" sz="1200" dirty="0" smtClean="0">
                <a:solidFill>
                  <a:srgbClr val="57585A"/>
                </a:solidFill>
                <a:latin typeface="Arial Narrow" pitchFamily="34" charset="0"/>
                <a:ea typeface="+mj-ea"/>
                <a:cs typeface="+mj-cs"/>
              </a:rPr>
              <a:t>and </a:t>
            </a:r>
            <a:r>
              <a:rPr lang="en-US" sz="1200" dirty="0">
                <a:solidFill>
                  <a:srgbClr val="57585A"/>
                </a:solidFill>
                <a:latin typeface="Arial Narrow" pitchFamily="34" charset="0"/>
                <a:ea typeface="+mj-ea"/>
                <a:cs typeface="+mj-cs"/>
              </a:rPr>
              <a:t>childhood disorders, explaining how they work together in </a:t>
            </a:r>
            <a:r>
              <a:rPr lang="en-US" sz="1200" dirty="0" smtClean="0">
                <a:solidFill>
                  <a:srgbClr val="57585A"/>
                </a:solidFill>
                <a:latin typeface="Arial Narrow" pitchFamily="34" charset="0"/>
                <a:ea typeface="+mj-ea"/>
                <a:cs typeface="+mj-cs"/>
              </a:rPr>
              <a:t>the</a:t>
            </a:r>
            <a:br>
              <a:rPr lang="en-US" sz="1200" dirty="0" smtClean="0">
                <a:solidFill>
                  <a:srgbClr val="57585A"/>
                </a:solidFill>
                <a:latin typeface="Arial Narrow" pitchFamily="34" charset="0"/>
                <a:ea typeface="+mj-ea"/>
                <a:cs typeface="+mj-cs"/>
              </a:rPr>
            </a:br>
            <a:r>
              <a:rPr lang="en-US" sz="1200" dirty="0" smtClean="0">
                <a:solidFill>
                  <a:srgbClr val="57585A"/>
                </a:solidFill>
                <a:latin typeface="Arial Narrow" pitchFamily="34" charset="0"/>
                <a:ea typeface="+mj-ea"/>
                <a:cs typeface="+mj-cs"/>
              </a:rPr>
              <a:t>context </a:t>
            </a:r>
            <a:r>
              <a:rPr lang="en-US" sz="1200" dirty="0">
                <a:solidFill>
                  <a:srgbClr val="57585A"/>
                </a:solidFill>
                <a:latin typeface="Arial Narrow" pitchFamily="34" charset="0"/>
                <a:ea typeface="+mj-ea"/>
                <a:cs typeface="+mj-cs"/>
              </a:rPr>
              <a:t>of a particular </a:t>
            </a:r>
            <a:r>
              <a:rPr lang="en-US" sz="1200" dirty="0" smtClean="0">
                <a:solidFill>
                  <a:srgbClr val="57585A"/>
                </a:solidFill>
                <a:latin typeface="Arial Narrow" pitchFamily="34" charset="0"/>
                <a:ea typeface="+mj-ea"/>
                <a:cs typeface="+mj-cs"/>
              </a:rPr>
              <a:t>disorder.</a:t>
            </a:r>
          </a:p>
        </p:txBody>
      </p:sp>
      <p:cxnSp>
        <p:nvCxnSpPr>
          <p:cNvPr id="41" name="Elbow Connector 40"/>
          <p:cNvCxnSpPr/>
          <p:nvPr/>
        </p:nvCxnSpPr>
        <p:spPr>
          <a:xfrm>
            <a:off x="4294188" y="4116388"/>
            <a:ext cx="125412" cy="311150"/>
          </a:xfrm>
          <a:prstGeom prst="bentConnector3">
            <a:avLst>
              <a:gd name="adj1" fmla="val 50000"/>
            </a:avLst>
          </a:prstGeom>
          <a:ln>
            <a:solidFill>
              <a:srgbClr val="FF0000"/>
            </a:solidFill>
            <a:miter lim="800000"/>
          </a:ln>
        </p:spPr>
        <p:style>
          <a:lnRef idx="1">
            <a:schemeClr val="accent1"/>
          </a:lnRef>
          <a:fillRef idx="0">
            <a:schemeClr val="accent1"/>
          </a:fillRef>
          <a:effectRef idx="0">
            <a:schemeClr val="accent1"/>
          </a:effectRef>
          <a:fontRef idx="minor">
            <a:schemeClr val="tx1"/>
          </a:fontRef>
        </p:style>
      </p:cxnSp>
      <p:cxnSp>
        <p:nvCxnSpPr>
          <p:cNvPr id="3" name="Straight Connector 2"/>
          <p:cNvCxnSpPr/>
          <p:nvPr/>
        </p:nvCxnSpPr>
        <p:spPr>
          <a:xfrm>
            <a:off x="4419600" y="4041775"/>
            <a:ext cx="0" cy="75723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2"/>
          <p:cNvSpPr>
            <a:spLocks noGrp="1"/>
          </p:cNvSpPr>
          <p:nvPr>
            <p:ph type="title"/>
          </p:nvPr>
        </p:nvSpPr>
        <p:spPr>
          <a:xfrm>
            <a:off x="1343025" y="0"/>
            <a:ext cx="7381875" cy="1143000"/>
          </a:xfrm>
        </p:spPr>
        <p:txBody>
          <a:bodyPr/>
          <a:lstStyle/>
          <a:p>
            <a:pPr eaLnBrk="1" hangingPunct="1"/>
            <a:r>
              <a:rPr lang="en-US" smtClean="0"/>
              <a:t>Anxiety Disorders: CBT</a:t>
            </a:r>
          </a:p>
        </p:txBody>
      </p:sp>
      <p:sp>
        <p:nvSpPr>
          <p:cNvPr id="27651" name="Rectangle 30"/>
          <p:cNvSpPr>
            <a:spLocks noChangeArrowheads="1"/>
          </p:cNvSpPr>
          <p:nvPr/>
        </p:nvSpPr>
        <p:spPr bwMode="auto">
          <a:xfrm rot="-5400000">
            <a:off x="7289007" y="3736181"/>
            <a:ext cx="16129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solidFill>
                  <a:srgbClr val="57585A"/>
                </a:solidFill>
                <a:latin typeface="Arial Narrow" panose="020B0606020202030204" pitchFamily="34" charset="0"/>
              </a:rPr>
              <a:t>Photo by Stephen Dagadakis, © Hunter</a:t>
            </a:r>
          </a:p>
          <a:p>
            <a:pPr eaLnBrk="1" hangingPunct="1"/>
            <a:r>
              <a:rPr lang="en-US" sz="800">
                <a:solidFill>
                  <a:srgbClr val="57585A"/>
                </a:solidFill>
                <a:latin typeface="Arial Narrow" panose="020B0606020202030204" pitchFamily="34" charset="0"/>
              </a:rPr>
              <a:t>Hoffman www.vrpain.com, World built by</a:t>
            </a:r>
          </a:p>
          <a:p>
            <a:pPr eaLnBrk="1" hangingPunct="1"/>
            <a:r>
              <a:rPr lang="en-US" sz="800">
                <a:solidFill>
                  <a:srgbClr val="57585A"/>
                </a:solidFill>
                <a:latin typeface="Arial Narrow" panose="020B0606020202030204" pitchFamily="34" charset="0"/>
              </a:rPr>
              <a:t>Firsthand Inc.</a:t>
            </a:r>
          </a:p>
        </p:txBody>
      </p:sp>
      <p:sp>
        <p:nvSpPr>
          <p:cNvPr id="13" name="Rounded Rectangle 12"/>
          <p:cNvSpPr/>
          <p:nvPr/>
        </p:nvSpPr>
        <p:spPr>
          <a:xfrm>
            <a:off x="2524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L01</a:t>
            </a:r>
          </a:p>
        </p:txBody>
      </p:sp>
      <p:sp>
        <p:nvSpPr>
          <p:cNvPr id="14" name="Rounded Rectangle 13"/>
          <p:cNvSpPr/>
          <p:nvPr/>
        </p:nvSpPr>
        <p:spPr>
          <a:xfrm>
            <a:off x="5746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L02</a:t>
            </a:r>
          </a:p>
        </p:txBody>
      </p:sp>
      <p:sp>
        <p:nvSpPr>
          <p:cNvPr id="16" name="Rounded Rectangle 15"/>
          <p:cNvSpPr/>
          <p:nvPr/>
        </p:nvSpPr>
        <p:spPr>
          <a:xfrm>
            <a:off x="895350" y="6089650"/>
            <a:ext cx="284163"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L03</a:t>
            </a:r>
          </a:p>
        </p:txBody>
      </p:sp>
      <p:sp>
        <p:nvSpPr>
          <p:cNvPr id="17" name="Rounded Rectangle 16"/>
          <p:cNvSpPr/>
          <p:nvPr/>
        </p:nvSpPr>
        <p:spPr>
          <a:xfrm>
            <a:off x="12176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L04</a:t>
            </a:r>
          </a:p>
        </p:txBody>
      </p:sp>
      <p:sp>
        <p:nvSpPr>
          <p:cNvPr id="18" name="Rounded Rectangle 17"/>
          <p:cNvSpPr/>
          <p:nvPr/>
        </p:nvSpPr>
        <p:spPr>
          <a:xfrm>
            <a:off x="1539875" y="6089650"/>
            <a:ext cx="282575" cy="146050"/>
          </a:xfrm>
          <a:prstGeom prst="roundRect">
            <a:avLst/>
          </a:prstGeom>
          <a:solidFill>
            <a:srgbClr val="FFD34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L05</a:t>
            </a:r>
          </a:p>
        </p:txBody>
      </p:sp>
      <p:pic>
        <p:nvPicPr>
          <p:cNvPr id="2765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81113" y="2079625"/>
            <a:ext cx="6580187" cy="269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23"/>
          <p:cNvSpPr/>
          <p:nvPr/>
        </p:nvSpPr>
        <p:spPr>
          <a:xfrm>
            <a:off x="571500" y="4535488"/>
            <a:ext cx="3238500" cy="1152525"/>
          </a:xfrm>
          <a:prstGeom prst="rect">
            <a:avLst/>
          </a:prstGeom>
          <a:solidFill>
            <a:schemeClr val="accent1">
              <a:alpha val="85000"/>
            </a:schemeClr>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90000"/>
              </a:lnSpc>
              <a:defRPr/>
            </a:pPr>
            <a:r>
              <a:rPr lang="en-US" sz="2400" dirty="0">
                <a:latin typeface="Arial Narrow" pitchFamily="34" charset="0"/>
              </a:rPr>
              <a:t>Phobias are treated via systematic desensitization</a:t>
            </a:r>
            <a:br>
              <a:rPr lang="en-US" sz="2400" dirty="0">
                <a:latin typeface="Arial Narrow" pitchFamily="34" charset="0"/>
              </a:rPr>
            </a:br>
            <a:r>
              <a:rPr lang="en-US" sz="2400" dirty="0">
                <a:latin typeface="Arial Narrow" pitchFamily="34" charset="0"/>
              </a:rPr>
              <a:t>or “exposure” therapy.</a:t>
            </a:r>
          </a:p>
        </p:txBody>
      </p:sp>
      <p:sp>
        <p:nvSpPr>
          <p:cNvPr id="15" name="Rectangle 14"/>
          <p:cNvSpPr/>
          <p:nvPr/>
        </p:nvSpPr>
        <p:spPr>
          <a:xfrm>
            <a:off x="2540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Do Psychologists Provide Therapy?</a:t>
            </a:r>
          </a:p>
        </p:txBody>
      </p:sp>
      <p:sp>
        <p:nvSpPr>
          <p:cNvPr id="19" name="Rectangle 18"/>
          <p:cNvSpPr/>
          <p:nvPr/>
        </p:nvSpPr>
        <p:spPr>
          <a:xfrm>
            <a:off x="24828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Different Types of</a:t>
            </a:r>
            <a:br>
              <a:rPr lang="en-US" sz="900" dirty="0">
                <a:latin typeface="Arial Narrow" pitchFamily="34" charset="0"/>
              </a:rPr>
            </a:br>
            <a:r>
              <a:rPr lang="en-US" sz="900" dirty="0">
                <a:latin typeface="Arial Narrow" pitchFamily="34" charset="0"/>
              </a:rPr>
              <a:t>Psychotherapies Are Used?</a:t>
            </a:r>
          </a:p>
        </p:txBody>
      </p:sp>
      <p:sp>
        <p:nvSpPr>
          <p:cNvPr id="25" name="Rectangle 24"/>
          <p:cNvSpPr/>
          <p:nvPr/>
        </p:nvSpPr>
        <p:spPr>
          <a:xfrm>
            <a:off x="47117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Are Biological Therapies?</a:t>
            </a:r>
          </a:p>
        </p:txBody>
      </p:sp>
      <p:sp>
        <p:nvSpPr>
          <p:cNvPr id="26" name="Rectangle 25"/>
          <p:cNvSpPr/>
          <p:nvPr/>
        </p:nvSpPr>
        <p:spPr>
          <a:xfrm>
            <a:off x="6940550" y="6273800"/>
            <a:ext cx="2203450" cy="584200"/>
          </a:xfrm>
          <a:prstGeom prst="rect">
            <a:avLst/>
          </a:prstGeom>
          <a:gradFill>
            <a:gsLst>
              <a:gs pos="0">
                <a:srgbClr val="FF0000"/>
              </a:gs>
              <a:gs pos="100000">
                <a:srgbClr val="C00000"/>
              </a:gs>
            </a:gsLst>
            <a:lin ang="5400000" scaled="0"/>
          </a:gradFill>
          <a:ln w="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Are Specific Disorders Treated?</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childTnLst>
                                </p:cTn>
                              </p:par>
                              <p:par>
                                <p:cTn id="8" presetID="35" presetClass="path" presetSubtype="0" decel="50000" fill="hold" grpId="1" nodeType="withEffect">
                                  <p:stCondLst>
                                    <p:cond delay="0"/>
                                  </p:stCondLst>
                                  <p:childTnLst>
                                    <p:animMotion origin="layout" path="M 1.66667E-6 1.85185E-6 L 0.05104 1.85185E-6 " pathEditMode="relative" rAng="0" ptsTypes="AA">
                                      <p:cBhvr>
                                        <p:cTn id="9" dur="1000" spd="-100000" fill="hold"/>
                                        <p:tgtEl>
                                          <p:spTgt spid="24"/>
                                        </p:tgtEl>
                                        <p:attrNameLst>
                                          <p:attrName>ppt_x</p:attrName>
                                          <p:attrName>ppt_y</p:attrName>
                                        </p:attrNameLst>
                                      </p:cBhvr>
                                      <p:rCtr x="2552"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2"/>
          <p:cNvSpPr>
            <a:spLocks noGrp="1"/>
          </p:cNvSpPr>
          <p:nvPr>
            <p:ph type="title"/>
          </p:nvPr>
        </p:nvSpPr>
        <p:spPr>
          <a:xfrm>
            <a:off x="1343025" y="0"/>
            <a:ext cx="7381875" cy="1143000"/>
          </a:xfrm>
        </p:spPr>
        <p:txBody>
          <a:bodyPr/>
          <a:lstStyle/>
          <a:p>
            <a:pPr eaLnBrk="1" hangingPunct="1"/>
            <a:r>
              <a:rPr lang="en-US" smtClean="0"/>
              <a:t>Anxiety Disorders: Medication</a:t>
            </a:r>
          </a:p>
        </p:txBody>
      </p:sp>
      <p:sp>
        <p:nvSpPr>
          <p:cNvPr id="13" name="Rounded Rectangle 12"/>
          <p:cNvSpPr/>
          <p:nvPr/>
        </p:nvSpPr>
        <p:spPr>
          <a:xfrm>
            <a:off x="2524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L01</a:t>
            </a:r>
          </a:p>
        </p:txBody>
      </p:sp>
      <p:sp>
        <p:nvSpPr>
          <p:cNvPr id="14" name="Rounded Rectangle 13"/>
          <p:cNvSpPr/>
          <p:nvPr/>
        </p:nvSpPr>
        <p:spPr>
          <a:xfrm>
            <a:off x="5746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L02</a:t>
            </a:r>
          </a:p>
        </p:txBody>
      </p:sp>
      <p:sp>
        <p:nvSpPr>
          <p:cNvPr id="16" name="Rounded Rectangle 15"/>
          <p:cNvSpPr/>
          <p:nvPr/>
        </p:nvSpPr>
        <p:spPr>
          <a:xfrm>
            <a:off x="895350" y="6089650"/>
            <a:ext cx="284163"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L03</a:t>
            </a:r>
          </a:p>
        </p:txBody>
      </p:sp>
      <p:sp>
        <p:nvSpPr>
          <p:cNvPr id="17" name="Rounded Rectangle 16"/>
          <p:cNvSpPr/>
          <p:nvPr/>
        </p:nvSpPr>
        <p:spPr>
          <a:xfrm>
            <a:off x="12176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L04</a:t>
            </a:r>
          </a:p>
        </p:txBody>
      </p:sp>
      <p:sp>
        <p:nvSpPr>
          <p:cNvPr id="18" name="Rounded Rectangle 17"/>
          <p:cNvSpPr/>
          <p:nvPr/>
        </p:nvSpPr>
        <p:spPr>
          <a:xfrm>
            <a:off x="1539875" y="6089650"/>
            <a:ext cx="282575" cy="146050"/>
          </a:xfrm>
          <a:prstGeom prst="roundRect">
            <a:avLst/>
          </a:prstGeom>
          <a:solidFill>
            <a:srgbClr val="FFD34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L05</a:t>
            </a:r>
          </a:p>
        </p:txBody>
      </p:sp>
      <p:pic>
        <p:nvPicPr>
          <p:cNvPr id="28680" name="base graph"/>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71525" y="1389063"/>
            <a:ext cx="7934325" cy="456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d and orange"/>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1525" y="1389063"/>
            <a:ext cx="7934325" cy="456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urple"/>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71525" y="1389063"/>
            <a:ext cx="7934325" cy="456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blue"/>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71525" y="1389063"/>
            <a:ext cx="7934325" cy="456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84" name="Rectangle 30"/>
          <p:cNvSpPr>
            <a:spLocks noChangeArrowheads="1"/>
          </p:cNvSpPr>
          <p:nvPr/>
        </p:nvSpPr>
        <p:spPr bwMode="auto">
          <a:xfrm>
            <a:off x="6143625" y="5849938"/>
            <a:ext cx="31035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solidFill>
                  <a:srgbClr val="57585A"/>
                </a:solidFill>
                <a:latin typeface="Arial Narrow" panose="020B0606020202030204" pitchFamily="34" charset="0"/>
              </a:rPr>
              <a:t>Illustration: © Cengage Learning 2013; photo: © Liquidlibrary/Photos.com</a:t>
            </a:r>
          </a:p>
        </p:txBody>
      </p:sp>
      <p:sp>
        <p:nvSpPr>
          <p:cNvPr id="19" name="Rectangle 18"/>
          <p:cNvSpPr/>
          <p:nvPr/>
        </p:nvSpPr>
        <p:spPr>
          <a:xfrm>
            <a:off x="2540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Do Psychologists Provide Therapy?</a:t>
            </a:r>
          </a:p>
        </p:txBody>
      </p:sp>
      <p:sp>
        <p:nvSpPr>
          <p:cNvPr id="24" name="Rectangle 23"/>
          <p:cNvSpPr/>
          <p:nvPr/>
        </p:nvSpPr>
        <p:spPr>
          <a:xfrm>
            <a:off x="24828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Different Types of</a:t>
            </a:r>
            <a:br>
              <a:rPr lang="en-US" sz="900" dirty="0">
                <a:latin typeface="Arial Narrow" pitchFamily="34" charset="0"/>
              </a:rPr>
            </a:br>
            <a:r>
              <a:rPr lang="en-US" sz="900" dirty="0">
                <a:latin typeface="Arial Narrow" pitchFamily="34" charset="0"/>
              </a:rPr>
              <a:t>Psychotherapies Are Used?</a:t>
            </a:r>
          </a:p>
        </p:txBody>
      </p:sp>
      <p:sp>
        <p:nvSpPr>
          <p:cNvPr id="25" name="Rectangle 24"/>
          <p:cNvSpPr/>
          <p:nvPr/>
        </p:nvSpPr>
        <p:spPr>
          <a:xfrm>
            <a:off x="47117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Are Biological Therapies?</a:t>
            </a:r>
          </a:p>
        </p:txBody>
      </p:sp>
      <p:sp>
        <p:nvSpPr>
          <p:cNvPr id="26" name="Rectangle 25"/>
          <p:cNvSpPr/>
          <p:nvPr/>
        </p:nvSpPr>
        <p:spPr>
          <a:xfrm>
            <a:off x="6940550" y="6273800"/>
            <a:ext cx="2203450" cy="584200"/>
          </a:xfrm>
          <a:prstGeom prst="rect">
            <a:avLst/>
          </a:prstGeom>
          <a:gradFill>
            <a:gsLst>
              <a:gs pos="0">
                <a:srgbClr val="FF0000"/>
              </a:gs>
              <a:gs pos="100000">
                <a:srgbClr val="C00000"/>
              </a:gs>
            </a:gsLst>
            <a:lin ang="5400000" scaled="0"/>
          </a:gradFill>
          <a:ln w="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Are Specific Disorders Treated?</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2"/>
          <p:cNvSpPr>
            <a:spLocks noGrp="1"/>
          </p:cNvSpPr>
          <p:nvPr>
            <p:ph type="title"/>
          </p:nvPr>
        </p:nvSpPr>
        <p:spPr>
          <a:xfrm>
            <a:off x="1343025" y="0"/>
            <a:ext cx="7381875" cy="1143000"/>
          </a:xfrm>
        </p:spPr>
        <p:txBody>
          <a:bodyPr/>
          <a:lstStyle/>
          <a:p>
            <a:pPr eaLnBrk="1" hangingPunct="1"/>
            <a:r>
              <a:rPr lang="en-US" smtClean="0"/>
              <a:t>Major Depression: CBT</a:t>
            </a:r>
          </a:p>
        </p:txBody>
      </p:sp>
      <p:sp>
        <p:nvSpPr>
          <p:cNvPr id="29699" name="Rectangle 30"/>
          <p:cNvSpPr>
            <a:spLocks noChangeArrowheads="1"/>
          </p:cNvSpPr>
          <p:nvPr/>
        </p:nvSpPr>
        <p:spPr bwMode="auto">
          <a:xfrm rot="-5400000">
            <a:off x="7519988" y="5329238"/>
            <a:ext cx="9271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solidFill>
                  <a:srgbClr val="57585A"/>
                </a:solidFill>
                <a:latin typeface="Arial Narrow" panose="020B0606020202030204" pitchFamily="34" charset="0"/>
              </a:rPr>
              <a:t>© nullplus/iStockphoto</a:t>
            </a:r>
          </a:p>
        </p:txBody>
      </p:sp>
      <p:sp>
        <p:nvSpPr>
          <p:cNvPr id="13" name="Rounded Rectangle 12"/>
          <p:cNvSpPr/>
          <p:nvPr/>
        </p:nvSpPr>
        <p:spPr>
          <a:xfrm>
            <a:off x="2524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L01</a:t>
            </a:r>
          </a:p>
        </p:txBody>
      </p:sp>
      <p:sp>
        <p:nvSpPr>
          <p:cNvPr id="14" name="Rounded Rectangle 13"/>
          <p:cNvSpPr/>
          <p:nvPr/>
        </p:nvSpPr>
        <p:spPr>
          <a:xfrm>
            <a:off x="5746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L02</a:t>
            </a:r>
          </a:p>
        </p:txBody>
      </p:sp>
      <p:sp>
        <p:nvSpPr>
          <p:cNvPr id="16" name="Rounded Rectangle 15"/>
          <p:cNvSpPr/>
          <p:nvPr/>
        </p:nvSpPr>
        <p:spPr>
          <a:xfrm>
            <a:off x="895350" y="6089650"/>
            <a:ext cx="284163"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L03</a:t>
            </a:r>
          </a:p>
        </p:txBody>
      </p:sp>
      <p:sp>
        <p:nvSpPr>
          <p:cNvPr id="17" name="Rounded Rectangle 16"/>
          <p:cNvSpPr/>
          <p:nvPr/>
        </p:nvSpPr>
        <p:spPr>
          <a:xfrm>
            <a:off x="12176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L04</a:t>
            </a:r>
          </a:p>
        </p:txBody>
      </p:sp>
      <p:sp>
        <p:nvSpPr>
          <p:cNvPr id="18" name="Rounded Rectangle 17"/>
          <p:cNvSpPr/>
          <p:nvPr/>
        </p:nvSpPr>
        <p:spPr>
          <a:xfrm>
            <a:off x="1539875" y="6089650"/>
            <a:ext cx="282575" cy="146050"/>
          </a:xfrm>
          <a:prstGeom prst="roundRect">
            <a:avLst/>
          </a:prstGeom>
          <a:solidFill>
            <a:srgbClr val="FFD34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L05</a:t>
            </a:r>
          </a:p>
        </p:txBody>
      </p:sp>
      <p:pic>
        <p:nvPicPr>
          <p:cNvPr id="29705" name="Picture 1"/>
          <p:cNvPicPr>
            <a:picLocks noChangeAspect="1"/>
          </p:cNvPicPr>
          <p:nvPr/>
        </p:nvPicPr>
        <p:blipFill>
          <a:blip r:embed="rId3">
            <a:extLst>
              <a:ext uri="{28A0092B-C50C-407E-A947-70E740481C1C}">
                <a14:useLocalDpi xmlns:a14="http://schemas.microsoft.com/office/drawing/2010/main" val="0"/>
              </a:ext>
            </a:extLst>
          </a:blip>
          <a:srcRect l="439" r="723"/>
          <a:stretch>
            <a:fillRect/>
          </a:stretch>
        </p:blipFill>
        <p:spPr bwMode="auto">
          <a:xfrm>
            <a:off x="1281113" y="1482725"/>
            <a:ext cx="6580187" cy="443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23"/>
          <p:cNvSpPr/>
          <p:nvPr/>
        </p:nvSpPr>
        <p:spPr>
          <a:xfrm>
            <a:off x="571500" y="4830763"/>
            <a:ext cx="3733800" cy="850900"/>
          </a:xfrm>
          <a:prstGeom prst="rect">
            <a:avLst/>
          </a:prstGeom>
          <a:solidFill>
            <a:srgbClr val="FC9204">
              <a:alpha val="85000"/>
            </a:srgbClr>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90000"/>
              </a:lnSpc>
              <a:defRPr/>
            </a:pPr>
            <a:r>
              <a:rPr lang="en-US" sz="2400" dirty="0">
                <a:latin typeface="Arial Narrow" pitchFamily="34" charset="0"/>
              </a:rPr>
              <a:t>CBT is a common and effective treatment for depression.</a:t>
            </a:r>
          </a:p>
        </p:txBody>
      </p:sp>
      <p:sp>
        <p:nvSpPr>
          <p:cNvPr id="19" name="Rectangle 18"/>
          <p:cNvSpPr/>
          <p:nvPr/>
        </p:nvSpPr>
        <p:spPr>
          <a:xfrm>
            <a:off x="2540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Do Psychologists Provide Therapy?</a:t>
            </a:r>
          </a:p>
        </p:txBody>
      </p:sp>
      <p:sp>
        <p:nvSpPr>
          <p:cNvPr id="25" name="Rectangle 24"/>
          <p:cNvSpPr/>
          <p:nvPr/>
        </p:nvSpPr>
        <p:spPr>
          <a:xfrm>
            <a:off x="24828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Different Types of</a:t>
            </a:r>
            <a:br>
              <a:rPr lang="en-US" sz="900" dirty="0">
                <a:latin typeface="Arial Narrow" pitchFamily="34" charset="0"/>
              </a:rPr>
            </a:br>
            <a:r>
              <a:rPr lang="en-US" sz="900" dirty="0">
                <a:latin typeface="Arial Narrow" pitchFamily="34" charset="0"/>
              </a:rPr>
              <a:t>Psychotherapies Are Used?</a:t>
            </a:r>
          </a:p>
        </p:txBody>
      </p:sp>
      <p:sp>
        <p:nvSpPr>
          <p:cNvPr id="26" name="Rectangle 25"/>
          <p:cNvSpPr/>
          <p:nvPr/>
        </p:nvSpPr>
        <p:spPr>
          <a:xfrm>
            <a:off x="47117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Are Biological Therapies?</a:t>
            </a:r>
          </a:p>
        </p:txBody>
      </p:sp>
      <p:sp>
        <p:nvSpPr>
          <p:cNvPr id="27" name="Rectangle 26"/>
          <p:cNvSpPr/>
          <p:nvPr/>
        </p:nvSpPr>
        <p:spPr>
          <a:xfrm>
            <a:off x="6940550" y="6273800"/>
            <a:ext cx="2203450" cy="584200"/>
          </a:xfrm>
          <a:prstGeom prst="rect">
            <a:avLst/>
          </a:prstGeom>
          <a:gradFill>
            <a:gsLst>
              <a:gs pos="0">
                <a:srgbClr val="FF0000"/>
              </a:gs>
              <a:gs pos="100000">
                <a:srgbClr val="C00000"/>
              </a:gs>
            </a:gsLst>
            <a:lin ang="5400000" scaled="0"/>
          </a:gradFill>
          <a:ln w="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Are Specific Disorders Treated?</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childTnLst>
                                </p:cTn>
                              </p:par>
                              <p:par>
                                <p:cTn id="8" presetID="35" presetClass="path" presetSubtype="0" decel="50000" fill="hold" grpId="1" nodeType="withEffect">
                                  <p:stCondLst>
                                    <p:cond delay="0"/>
                                  </p:stCondLst>
                                  <p:childTnLst>
                                    <p:animMotion origin="layout" path="M 1.66667E-6 1.85185E-6 L 0.05104 1.85185E-6 " pathEditMode="relative" rAng="0" ptsTypes="AA">
                                      <p:cBhvr>
                                        <p:cTn id="9" dur="1000" spd="-100000" fill="hold"/>
                                        <p:tgtEl>
                                          <p:spTgt spid="24"/>
                                        </p:tgtEl>
                                        <p:attrNameLst>
                                          <p:attrName>ppt_x</p:attrName>
                                          <p:attrName>ppt_y</p:attrName>
                                        </p:attrNameLst>
                                      </p:cBhvr>
                                      <p:rCtr x="2552"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2"/>
          <p:cNvSpPr>
            <a:spLocks noGrp="1"/>
          </p:cNvSpPr>
          <p:nvPr>
            <p:ph type="title"/>
          </p:nvPr>
        </p:nvSpPr>
        <p:spPr>
          <a:xfrm>
            <a:off x="1343025" y="0"/>
            <a:ext cx="7381875" cy="1143000"/>
          </a:xfrm>
        </p:spPr>
        <p:txBody>
          <a:bodyPr/>
          <a:lstStyle/>
          <a:p>
            <a:pPr eaLnBrk="1" hangingPunct="1"/>
            <a:r>
              <a:rPr lang="en-US" smtClean="0"/>
              <a:t>Major Depression: Medication</a:t>
            </a:r>
          </a:p>
        </p:txBody>
      </p:sp>
      <p:sp>
        <p:nvSpPr>
          <p:cNvPr id="13" name="Rounded Rectangle 12"/>
          <p:cNvSpPr/>
          <p:nvPr/>
        </p:nvSpPr>
        <p:spPr>
          <a:xfrm>
            <a:off x="2524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L01</a:t>
            </a:r>
          </a:p>
        </p:txBody>
      </p:sp>
      <p:sp>
        <p:nvSpPr>
          <p:cNvPr id="14" name="Rounded Rectangle 13"/>
          <p:cNvSpPr/>
          <p:nvPr/>
        </p:nvSpPr>
        <p:spPr>
          <a:xfrm>
            <a:off x="5746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L02</a:t>
            </a:r>
          </a:p>
        </p:txBody>
      </p:sp>
      <p:sp>
        <p:nvSpPr>
          <p:cNvPr id="16" name="Rounded Rectangle 15"/>
          <p:cNvSpPr/>
          <p:nvPr/>
        </p:nvSpPr>
        <p:spPr>
          <a:xfrm>
            <a:off x="895350" y="6089650"/>
            <a:ext cx="284163"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L03</a:t>
            </a:r>
          </a:p>
        </p:txBody>
      </p:sp>
      <p:sp>
        <p:nvSpPr>
          <p:cNvPr id="17" name="Rounded Rectangle 16"/>
          <p:cNvSpPr/>
          <p:nvPr/>
        </p:nvSpPr>
        <p:spPr>
          <a:xfrm>
            <a:off x="12176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L04</a:t>
            </a:r>
          </a:p>
        </p:txBody>
      </p:sp>
      <p:sp>
        <p:nvSpPr>
          <p:cNvPr id="18" name="Rounded Rectangle 17"/>
          <p:cNvSpPr/>
          <p:nvPr/>
        </p:nvSpPr>
        <p:spPr>
          <a:xfrm>
            <a:off x="1539875" y="6089650"/>
            <a:ext cx="282575" cy="146050"/>
          </a:xfrm>
          <a:prstGeom prst="roundRect">
            <a:avLst/>
          </a:prstGeom>
          <a:solidFill>
            <a:srgbClr val="FFD34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L05</a:t>
            </a:r>
          </a:p>
        </p:txBody>
      </p:sp>
      <p:pic>
        <p:nvPicPr>
          <p:cNvPr id="30728" name="base graph"/>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27238" y="1189038"/>
            <a:ext cx="5086350" cy="496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ercentage o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027238" y="1189038"/>
            <a:ext cx="5086350" cy="496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depression"/>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027238" y="1189038"/>
            <a:ext cx="5086350" cy="496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bipola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027238" y="1189038"/>
            <a:ext cx="5086350" cy="496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anxiety"/>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027238" y="1189038"/>
            <a:ext cx="5086350" cy="496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adjustment"/>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027238" y="1189038"/>
            <a:ext cx="5086350" cy="496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back pain"/>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027238" y="1189038"/>
            <a:ext cx="5086350" cy="4964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sleep disorder"/>
          <p:cNvPicPr>
            <a:picLocks noChangeAspect="1"/>
          </p:cNvPicPr>
          <p:nvPr/>
        </p:nvPicPr>
        <p:blipFill>
          <a:blip r:embed="rId10">
            <a:extLst>
              <a:ext uri="{28A0092B-C50C-407E-A947-70E740481C1C}">
                <a14:useLocalDpi xmlns:a14="http://schemas.microsoft.com/office/drawing/2010/main" val="0"/>
              </a:ext>
            </a:extLst>
          </a:blip>
          <a:srcRect b="2797"/>
          <a:stretch>
            <a:fillRect/>
          </a:stretch>
        </p:blipFill>
        <p:spPr bwMode="auto">
          <a:xfrm>
            <a:off x="2027238" y="1189038"/>
            <a:ext cx="5086350" cy="482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36" name="Rectangle 30"/>
          <p:cNvSpPr>
            <a:spLocks noChangeArrowheads="1"/>
          </p:cNvSpPr>
          <p:nvPr/>
        </p:nvSpPr>
        <p:spPr bwMode="auto">
          <a:xfrm rot="-5400000">
            <a:off x="6299200" y="4791075"/>
            <a:ext cx="18938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solidFill>
                  <a:srgbClr val="57585A"/>
                </a:solidFill>
                <a:latin typeface="Arial Narrow" panose="020B0606020202030204" pitchFamily="34" charset="0"/>
              </a:rPr>
              <a:t>Illustration: © Cengage Learning 2013</a:t>
            </a:r>
            <a:br>
              <a:rPr lang="en-US" sz="800">
                <a:solidFill>
                  <a:srgbClr val="57585A"/>
                </a:solidFill>
                <a:latin typeface="Arial Narrow" panose="020B0606020202030204" pitchFamily="34" charset="0"/>
              </a:rPr>
            </a:br>
            <a:r>
              <a:rPr lang="en-US" sz="800">
                <a:solidFill>
                  <a:srgbClr val="57585A"/>
                </a:solidFill>
                <a:latin typeface="Arial Narrow" panose="020B0606020202030204" pitchFamily="34" charset="0"/>
              </a:rPr>
              <a:t>Photo: © Monkey Business Images/Shutterstock</a:t>
            </a:r>
          </a:p>
        </p:txBody>
      </p:sp>
      <p:sp>
        <p:nvSpPr>
          <p:cNvPr id="26" name="Rectangle 25"/>
          <p:cNvSpPr/>
          <p:nvPr/>
        </p:nvSpPr>
        <p:spPr>
          <a:xfrm>
            <a:off x="2540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Do Psychologists Provide Therapy?</a:t>
            </a:r>
          </a:p>
        </p:txBody>
      </p:sp>
      <p:sp>
        <p:nvSpPr>
          <p:cNvPr id="28" name="Rectangle 27"/>
          <p:cNvSpPr/>
          <p:nvPr/>
        </p:nvSpPr>
        <p:spPr>
          <a:xfrm>
            <a:off x="24828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Different Types of</a:t>
            </a:r>
            <a:br>
              <a:rPr lang="en-US" sz="900" dirty="0">
                <a:latin typeface="Arial Narrow" pitchFamily="34" charset="0"/>
              </a:rPr>
            </a:br>
            <a:r>
              <a:rPr lang="en-US" sz="900" dirty="0">
                <a:latin typeface="Arial Narrow" pitchFamily="34" charset="0"/>
              </a:rPr>
              <a:t>Psychotherapies Are Used?</a:t>
            </a:r>
          </a:p>
        </p:txBody>
      </p:sp>
      <p:sp>
        <p:nvSpPr>
          <p:cNvPr id="29" name="Rectangle 28"/>
          <p:cNvSpPr/>
          <p:nvPr/>
        </p:nvSpPr>
        <p:spPr>
          <a:xfrm>
            <a:off x="47117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Are Biological Therapies?</a:t>
            </a:r>
          </a:p>
        </p:txBody>
      </p:sp>
      <p:sp>
        <p:nvSpPr>
          <p:cNvPr id="30" name="Rectangle 29"/>
          <p:cNvSpPr/>
          <p:nvPr/>
        </p:nvSpPr>
        <p:spPr>
          <a:xfrm>
            <a:off x="6940550" y="6273800"/>
            <a:ext cx="2203450" cy="584200"/>
          </a:xfrm>
          <a:prstGeom prst="rect">
            <a:avLst/>
          </a:prstGeom>
          <a:gradFill>
            <a:gsLst>
              <a:gs pos="0">
                <a:srgbClr val="FF0000"/>
              </a:gs>
              <a:gs pos="100000">
                <a:srgbClr val="C00000"/>
              </a:gs>
            </a:gsLst>
            <a:lin ang="5400000" scaled="0"/>
          </a:gradFill>
          <a:ln w="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Are Specific Disorders Treated?</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10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1000"/>
                                        <p:tgtEl>
                                          <p:spTgt spid="12"/>
                                        </p:tgtEl>
                                      </p:cBhvr>
                                    </p:animEffect>
                                  </p:childTnLst>
                                </p:cTn>
                              </p:par>
                              <p:par>
                                <p:cTn id="18" presetID="22" presetClass="entr" presetSubtype="8" fill="hold" nodeType="withEffect">
                                  <p:stCondLst>
                                    <p:cond delay="750"/>
                                  </p:stCondLst>
                                  <p:childTnLst>
                                    <p:set>
                                      <p:cBhvr>
                                        <p:cTn id="19" dur="1" fill="hold">
                                          <p:stCondLst>
                                            <p:cond delay="0"/>
                                          </p:stCondLst>
                                        </p:cTn>
                                        <p:tgtEl>
                                          <p:spTgt spid="19"/>
                                        </p:tgtEl>
                                        <p:attrNameLst>
                                          <p:attrName>style.visibility</p:attrName>
                                        </p:attrNameLst>
                                      </p:cBhvr>
                                      <p:to>
                                        <p:strVal val="visible"/>
                                      </p:to>
                                    </p:set>
                                    <p:animEffect transition="in" filter="wipe(left)">
                                      <p:cBhvr>
                                        <p:cTn id="20" dur="1000"/>
                                        <p:tgtEl>
                                          <p:spTgt spid="19"/>
                                        </p:tgtEl>
                                      </p:cBhvr>
                                    </p:animEffect>
                                  </p:childTnLst>
                                </p:cTn>
                              </p:par>
                              <p:par>
                                <p:cTn id="21" presetID="22" presetClass="entr" presetSubtype="8" fill="hold" nodeType="withEffect">
                                  <p:stCondLst>
                                    <p:cond delay="1500"/>
                                  </p:stCondLst>
                                  <p:childTnLst>
                                    <p:set>
                                      <p:cBhvr>
                                        <p:cTn id="22" dur="1" fill="hold">
                                          <p:stCondLst>
                                            <p:cond delay="0"/>
                                          </p:stCondLst>
                                        </p:cTn>
                                        <p:tgtEl>
                                          <p:spTgt spid="24"/>
                                        </p:tgtEl>
                                        <p:attrNameLst>
                                          <p:attrName>style.visibility</p:attrName>
                                        </p:attrNameLst>
                                      </p:cBhvr>
                                      <p:to>
                                        <p:strVal val="visible"/>
                                      </p:to>
                                    </p:set>
                                    <p:animEffect transition="in" filter="wipe(left)">
                                      <p:cBhvr>
                                        <p:cTn id="23" dur="1000"/>
                                        <p:tgtEl>
                                          <p:spTgt spid="24"/>
                                        </p:tgtEl>
                                      </p:cBhvr>
                                    </p:animEffect>
                                  </p:childTnLst>
                                </p:cTn>
                              </p:par>
                              <p:par>
                                <p:cTn id="24" presetID="22" presetClass="entr" presetSubtype="8" fill="hold" nodeType="withEffect">
                                  <p:stCondLst>
                                    <p:cond delay="2250"/>
                                  </p:stCondLst>
                                  <p:childTnLst>
                                    <p:set>
                                      <p:cBhvr>
                                        <p:cTn id="25" dur="1" fill="hold">
                                          <p:stCondLst>
                                            <p:cond delay="0"/>
                                          </p:stCondLst>
                                        </p:cTn>
                                        <p:tgtEl>
                                          <p:spTgt spid="25"/>
                                        </p:tgtEl>
                                        <p:attrNameLst>
                                          <p:attrName>style.visibility</p:attrName>
                                        </p:attrNameLst>
                                      </p:cBhvr>
                                      <p:to>
                                        <p:strVal val="visible"/>
                                      </p:to>
                                    </p:set>
                                    <p:animEffect transition="in" filter="wipe(left)">
                                      <p:cBhvr>
                                        <p:cTn id="26" dur="1000"/>
                                        <p:tgtEl>
                                          <p:spTgt spid="25"/>
                                        </p:tgtEl>
                                      </p:cBhvr>
                                    </p:animEffect>
                                  </p:childTnLst>
                                </p:cTn>
                              </p:par>
                              <p:par>
                                <p:cTn id="27" presetID="22" presetClass="entr" presetSubtype="8" fill="hold" nodeType="withEffect">
                                  <p:stCondLst>
                                    <p:cond delay="3000"/>
                                  </p:stCondLst>
                                  <p:childTnLst>
                                    <p:set>
                                      <p:cBhvr>
                                        <p:cTn id="28" dur="1" fill="hold">
                                          <p:stCondLst>
                                            <p:cond delay="0"/>
                                          </p:stCondLst>
                                        </p:cTn>
                                        <p:tgtEl>
                                          <p:spTgt spid="27"/>
                                        </p:tgtEl>
                                        <p:attrNameLst>
                                          <p:attrName>style.visibility</p:attrName>
                                        </p:attrNameLst>
                                      </p:cBhvr>
                                      <p:to>
                                        <p:strVal val="visible"/>
                                      </p:to>
                                    </p:set>
                                    <p:animEffect transition="in" filter="wipe(left)">
                                      <p:cBhvr>
                                        <p:cTn id="29"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2"/>
          <p:cNvSpPr>
            <a:spLocks noGrp="1"/>
          </p:cNvSpPr>
          <p:nvPr>
            <p:ph type="title"/>
          </p:nvPr>
        </p:nvSpPr>
        <p:spPr>
          <a:xfrm>
            <a:off x="1343025" y="0"/>
            <a:ext cx="7381875" cy="1143000"/>
          </a:xfrm>
        </p:spPr>
        <p:txBody>
          <a:bodyPr/>
          <a:lstStyle/>
          <a:p>
            <a:pPr eaLnBrk="1" hangingPunct="1"/>
            <a:r>
              <a:rPr lang="en-US" smtClean="0"/>
              <a:t>Major Depression: Exercise</a:t>
            </a:r>
          </a:p>
        </p:txBody>
      </p:sp>
      <p:sp>
        <p:nvSpPr>
          <p:cNvPr id="13" name="Rounded Rectangle 12"/>
          <p:cNvSpPr/>
          <p:nvPr/>
        </p:nvSpPr>
        <p:spPr>
          <a:xfrm>
            <a:off x="2524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L01</a:t>
            </a:r>
          </a:p>
        </p:txBody>
      </p:sp>
      <p:sp>
        <p:nvSpPr>
          <p:cNvPr id="14" name="Rounded Rectangle 13"/>
          <p:cNvSpPr/>
          <p:nvPr/>
        </p:nvSpPr>
        <p:spPr>
          <a:xfrm>
            <a:off x="5746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L02</a:t>
            </a:r>
          </a:p>
        </p:txBody>
      </p:sp>
      <p:sp>
        <p:nvSpPr>
          <p:cNvPr id="16" name="Rounded Rectangle 15"/>
          <p:cNvSpPr/>
          <p:nvPr/>
        </p:nvSpPr>
        <p:spPr>
          <a:xfrm>
            <a:off x="895350" y="6089650"/>
            <a:ext cx="284163"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L03</a:t>
            </a:r>
          </a:p>
        </p:txBody>
      </p:sp>
      <p:sp>
        <p:nvSpPr>
          <p:cNvPr id="17" name="Rounded Rectangle 16"/>
          <p:cNvSpPr/>
          <p:nvPr/>
        </p:nvSpPr>
        <p:spPr>
          <a:xfrm>
            <a:off x="12176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L04</a:t>
            </a:r>
          </a:p>
        </p:txBody>
      </p:sp>
      <p:sp>
        <p:nvSpPr>
          <p:cNvPr id="18" name="Rounded Rectangle 17"/>
          <p:cNvSpPr/>
          <p:nvPr/>
        </p:nvSpPr>
        <p:spPr>
          <a:xfrm>
            <a:off x="1539875" y="6089650"/>
            <a:ext cx="282575" cy="146050"/>
          </a:xfrm>
          <a:prstGeom prst="roundRect">
            <a:avLst/>
          </a:prstGeom>
          <a:solidFill>
            <a:srgbClr val="FFD34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L05</a:t>
            </a:r>
          </a:p>
        </p:txBody>
      </p:sp>
      <p:pic>
        <p:nvPicPr>
          <p:cNvPr id="31752" name="Picture 8"/>
          <p:cNvPicPr>
            <a:picLocks noChangeAspect="1"/>
          </p:cNvPicPr>
          <p:nvPr/>
        </p:nvPicPr>
        <p:blipFill>
          <a:blip r:embed="rId3">
            <a:extLst>
              <a:ext uri="{28A0092B-C50C-407E-A947-70E740481C1C}">
                <a14:useLocalDpi xmlns:a14="http://schemas.microsoft.com/office/drawing/2010/main" val="0"/>
              </a:ext>
            </a:extLst>
          </a:blip>
          <a:srcRect r="1630"/>
          <a:stretch>
            <a:fillRect/>
          </a:stretch>
        </p:blipFill>
        <p:spPr bwMode="auto">
          <a:xfrm>
            <a:off x="1403350" y="1601788"/>
            <a:ext cx="6383338" cy="393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rcRect r="1955"/>
          <a:stretch>
            <a:fillRect/>
          </a:stretch>
        </p:blipFill>
        <p:spPr bwMode="auto">
          <a:xfrm>
            <a:off x="1401763" y="1601788"/>
            <a:ext cx="6361112" cy="393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rcRect r="2118"/>
          <a:stretch>
            <a:fillRect/>
          </a:stretch>
        </p:blipFill>
        <p:spPr bwMode="auto">
          <a:xfrm>
            <a:off x="1400175" y="1601788"/>
            <a:ext cx="6351588" cy="393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5" name="Rectangle 30"/>
          <p:cNvSpPr>
            <a:spLocks noChangeArrowheads="1"/>
          </p:cNvSpPr>
          <p:nvPr/>
        </p:nvSpPr>
        <p:spPr bwMode="auto">
          <a:xfrm>
            <a:off x="6056313" y="5857875"/>
            <a:ext cx="325437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solidFill>
                  <a:srgbClr val="57585A"/>
                </a:solidFill>
                <a:latin typeface="Arial Narrow" panose="020B0606020202030204" pitchFamily="34" charset="0"/>
              </a:rPr>
              <a:t>Illustration: © Cengage Learning 2013; photo: © Jupiterimages/Photos.com</a:t>
            </a:r>
          </a:p>
        </p:txBody>
      </p:sp>
      <p:sp>
        <p:nvSpPr>
          <p:cNvPr id="19" name="Rectangle 18"/>
          <p:cNvSpPr/>
          <p:nvPr/>
        </p:nvSpPr>
        <p:spPr>
          <a:xfrm>
            <a:off x="2540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Do Psychologists Provide Therapy?</a:t>
            </a:r>
          </a:p>
        </p:txBody>
      </p:sp>
      <p:sp>
        <p:nvSpPr>
          <p:cNvPr id="24" name="Rectangle 23"/>
          <p:cNvSpPr/>
          <p:nvPr/>
        </p:nvSpPr>
        <p:spPr>
          <a:xfrm>
            <a:off x="24828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Different Types of</a:t>
            </a:r>
            <a:br>
              <a:rPr lang="en-US" sz="900" dirty="0">
                <a:latin typeface="Arial Narrow" pitchFamily="34" charset="0"/>
              </a:rPr>
            </a:br>
            <a:r>
              <a:rPr lang="en-US" sz="900" dirty="0">
                <a:latin typeface="Arial Narrow" pitchFamily="34" charset="0"/>
              </a:rPr>
              <a:t>Psychotherapies Are Used?</a:t>
            </a:r>
          </a:p>
        </p:txBody>
      </p:sp>
      <p:sp>
        <p:nvSpPr>
          <p:cNvPr id="25" name="Rectangle 24"/>
          <p:cNvSpPr/>
          <p:nvPr/>
        </p:nvSpPr>
        <p:spPr>
          <a:xfrm>
            <a:off x="47117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Are Biological Therapies?</a:t>
            </a:r>
          </a:p>
        </p:txBody>
      </p:sp>
      <p:sp>
        <p:nvSpPr>
          <p:cNvPr id="26" name="Rectangle 25"/>
          <p:cNvSpPr/>
          <p:nvPr/>
        </p:nvSpPr>
        <p:spPr>
          <a:xfrm>
            <a:off x="6940550" y="6273800"/>
            <a:ext cx="2203450" cy="584200"/>
          </a:xfrm>
          <a:prstGeom prst="rect">
            <a:avLst/>
          </a:prstGeom>
          <a:gradFill>
            <a:gsLst>
              <a:gs pos="0">
                <a:srgbClr val="FF0000"/>
              </a:gs>
              <a:gs pos="100000">
                <a:srgbClr val="C00000"/>
              </a:gs>
            </a:gsLst>
            <a:lin ang="5400000" scaled="0"/>
          </a:gradFill>
          <a:ln w="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Are Specific Disorders Treated?</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2"/>
          <p:cNvSpPr>
            <a:spLocks noGrp="1"/>
          </p:cNvSpPr>
          <p:nvPr>
            <p:ph type="title"/>
          </p:nvPr>
        </p:nvSpPr>
        <p:spPr>
          <a:xfrm>
            <a:off x="1343025" y="0"/>
            <a:ext cx="7381875" cy="1143000"/>
          </a:xfrm>
        </p:spPr>
        <p:txBody>
          <a:bodyPr/>
          <a:lstStyle/>
          <a:p>
            <a:pPr eaLnBrk="1" hangingPunct="1"/>
            <a:r>
              <a:rPr lang="en-US" smtClean="0"/>
              <a:t>Bipolar Disorder: Lithium</a:t>
            </a:r>
          </a:p>
        </p:txBody>
      </p:sp>
      <p:sp>
        <p:nvSpPr>
          <p:cNvPr id="13" name="Rounded Rectangle 12"/>
          <p:cNvSpPr/>
          <p:nvPr/>
        </p:nvSpPr>
        <p:spPr>
          <a:xfrm>
            <a:off x="2524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L01</a:t>
            </a:r>
          </a:p>
        </p:txBody>
      </p:sp>
      <p:sp>
        <p:nvSpPr>
          <p:cNvPr id="14" name="Rounded Rectangle 13"/>
          <p:cNvSpPr/>
          <p:nvPr/>
        </p:nvSpPr>
        <p:spPr>
          <a:xfrm>
            <a:off x="5746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L02</a:t>
            </a:r>
          </a:p>
        </p:txBody>
      </p:sp>
      <p:sp>
        <p:nvSpPr>
          <p:cNvPr id="16" name="Rounded Rectangle 15"/>
          <p:cNvSpPr/>
          <p:nvPr/>
        </p:nvSpPr>
        <p:spPr>
          <a:xfrm>
            <a:off x="895350" y="6089650"/>
            <a:ext cx="284163"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L03</a:t>
            </a:r>
          </a:p>
        </p:txBody>
      </p:sp>
      <p:sp>
        <p:nvSpPr>
          <p:cNvPr id="17" name="Rounded Rectangle 16"/>
          <p:cNvSpPr/>
          <p:nvPr/>
        </p:nvSpPr>
        <p:spPr>
          <a:xfrm>
            <a:off x="12176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L04</a:t>
            </a:r>
          </a:p>
        </p:txBody>
      </p:sp>
      <p:sp>
        <p:nvSpPr>
          <p:cNvPr id="18" name="Rounded Rectangle 17"/>
          <p:cNvSpPr/>
          <p:nvPr/>
        </p:nvSpPr>
        <p:spPr>
          <a:xfrm>
            <a:off x="1539875" y="6089650"/>
            <a:ext cx="282575" cy="146050"/>
          </a:xfrm>
          <a:prstGeom prst="roundRect">
            <a:avLst/>
          </a:prstGeom>
          <a:solidFill>
            <a:srgbClr val="FFD34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L05</a:t>
            </a:r>
          </a:p>
        </p:txBody>
      </p:sp>
      <p:grpSp>
        <p:nvGrpSpPr>
          <p:cNvPr id="3" name="Group 2"/>
          <p:cNvGrpSpPr>
            <a:grpSpLocks/>
          </p:cNvGrpSpPr>
          <p:nvPr/>
        </p:nvGrpSpPr>
        <p:grpSpPr bwMode="auto">
          <a:xfrm>
            <a:off x="1281113" y="1752600"/>
            <a:ext cx="6918325" cy="3697288"/>
            <a:chOff x="1281113" y="2193925"/>
            <a:chExt cx="6918741" cy="3697537"/>
          </a:xfrm>
        </p:grpSpPr>
        <p:sp>
          <p:nvSpPr>
            <p:cNvPr id="32788" name="Rectangle 30"/>
            <p:cNvSpPr>
              <a:spLocks noChangeArrowheads="1"/>
            </p:cNvSpPr>
            <p:nvPr/>
          </p:nvSpPr>
          <p:spPr bwMode="auto">
            <a:xfrm rot="-5400000">
              <a:off x="7229396" y="4850905"/>
              <a:ext cx="16023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solidFill>
                    <a:srgbClr val="57585A"/>
                  </a:solidFill>
                  <a:latin typeface="Arial Narrow" panose="020B0606020202030204" pitchFamily="34" charset="0"/>
                </a:rPr>
                <a:t>Mouse: © Eric Isselée/Shutterstock</a:t>
              </a:r>
            </a:p>
            <a:p>
              <a:pPr eaLnBrk="1" hangingPunct="1"/>
              <a:r>
                <a:rPr lang="en-US" sz="800">
                  <a:solidFill>
                    <a:srgbClr val="57585A"/>
                  </a:solidFill>
                  <a:latin typeface="Arial Narrow" panose="020B0606020202030204" pitchFamily="34" charset="0"/>
                </a:rPr>
                <a:t>Periodic table: © Ron Dale/Shutterstock</a:t>
              </a:r>
            </a:p>
          </p:txBody>
        </p:sp>
        <p:pic>
          <p:nvPicPr>
            <p:cNvPr id="3278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81113" y="2193925"/>
              <a:ext cx="6614556" cy="3697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4" name="base grid"/>
          <p:cNvGrpSpPr>
            <a:grpSpLocks/>
          </p:cNvGrpSpPr>
          <p:nvPr/>
        </p:nvGrpSpPr>
        <p:grpSpPr bwMode="auto">
          <a:xfrm>
            <a:off x="741363" y="2041525"/>
            <a:ext cx="8267700" cy="4024313"/>
            <a:chOff x="740974" y="2041744"/>
            <a:chExt cx="8267429" cy="4023638"/>
          </a:xfrm>
        </p:grpSpPr>
        <p:pic>
          <p:nvPicPr>
            <p:cNvPr id="32786" name="base grid"/>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40974" y="2041744"/>
              <a:ext cx="7659688" cy="3441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87" name="Rectangle 30"/>
            <p:cNvSpPr>
              <a:spLocks noChangeArrowheads="1"/>
            </p:cNvSpPr>
            <p:nvPr/>
          </p:nvSpPr>
          <p:spPr bwMode="auto">
            <a:xfrm>
              <a:off x="7930223" y="5849938"/>
              <a:ext cx="107818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solidFill>
                    <a:srgbClr val="57585A"/>
                  </a:solidFill>
                  <a:latin typeface="Arial Narrow" panose="020B0606020202030204" pitchFamily="34" charset="0"/>
                </a:rPr>
                <a:t>© Cengage Learning 2013</a:t>
              </a:r>
            </a:p>
          </p:txBody>
        </p:sp>
      </p:grpSp>
      <p:pic>
        <p:nvPicPr>
          <p:cNvPr id="12" name="valporic"/>
          <p:cNvPicPr>
            <a:picLocks noChangeAspect="1"/>
          </p:cNvPicPr>
          <p:nvPr/>
        </p:nvPicPr>
        <p:blipFill>
          <a:blip r:embed="rId5">
            <a:extLst>
              <a:ext uri="{28A0092B-C50C-407E-A947-70E740481C1C}">
                <a14:useLocalDpi xmlns:a14="http://schemas.microsoft.com/office/drawing/2010/main" val="0"/>
              </a:ext>
            </a:extLst>
          </a:blip>
          <a:srcRect r="21094"/>
          <a:stretch>
            <a:fillRect/>
          </a:stretch>
        </p:blipFill>
        <p:spPr bwMode="auto">
          <a:xfrm>
            <a:off x="741363" y="2041525"/>
            <a:ext cx="6043612" cy="344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valporic legend"/>
          <p:cNvPicPr>
            <a:picLocks noChangeAspect="1"/>
          </p:cNvPicPr>
          <p:nvPr/>
        </p:nvPicPr>
        <p:blipFill>
          <a:blip r:embed="rId5">
            <a:extLst>
              <a:ext uri="{28A0092B-C50C-407E-A947-70E740481C1C}">
                <a14:useLocalDpi xmlns:a14="http://schemas.microsoft.com/office/drawing/2010/main" val="0"/>
              </a:ext>
            </a:extLst>
          </a:blip>
          <a:srcRect l="78906" t="71234" b="9526"/>
          <a:stretch>
            <a:fillRect/>
          </a:stretch>
        </p:blipFill>
        <p:spPr bwMode="auto">
          <a:xfrm>
            <a:off x="6784975" y="4492625"/>
            <a:ext cx="1616075"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lithium"/>
          <p:cNvPicPr>
            <a:picLocks noChangeAspect="1"/>
          </p:cNvPicPr>
          <p:nvPr/>
        </p:nvPicPr>
        <p:blipFill>
          <a:blip r:embed="rId6">
            <a:extLst>
              <a:ext uri="{28A0092B-C50C-407E-A947-70E740481C1C}">
                <a14:useLocalDpi xmlns:a14="http://schemas.microsoft.com/office/drawing/2010/main" val="0"/>
              </a:ext>
            </a:extLst>
          </a:blip>
          <a:srcRect r="21094"/>
          <a:stretch>
            <a:fillRect/>
          </a:stretch>
        </p:blipFill>
        <p:spPr bwMode="auto">
          <a:xfrm>
            <a:off x="741363" y="2041525"/>
            <a:ext cx="6043612" cy="344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lithium legend"/>
          <p:cNvPicPr>
            <a:picLocks noChangeAspect="1"/>
          </p:cNvPicPr>
          <p:nvPr/>
        </p:nvPicPr>
        <p:blipFill>
          <a:blip r:embed="rId6">
            <a:extLst>
              <a:ext uri="{28A0092B-C50C-407E-A947-70E740481C1C}">
                <a14:useLocalDpi xmlns:a14="http://schemas.microsoft.com/office/drawing/2010/main" val="0"/>
              </a:ext>
            </a:extLst>
          </a:blip>
          <a:srcRect l="78906" t="66196" b="11359"/>
          <a:stretch>
            <a:fillRect/>
          </a:stretch>
        </p:blipFill>
        <p:spPr bwMode="auto">
          <a:xfrm>
            <a:off x="6784975" y="4319588"/>
            <a:ext cx="1616075" cy="77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4"/>
          <p:cNvSpPr/>
          <p:nvPr/>
        </p:nvSpPr>
        <p:spPr>
          <a:xfrm>
            <a:off x="2540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Do Psychologists Provide Therapy?</a:t>
            </a:r>
          </a:p>
        </p:txBody>
      </p:sp>
      <p:sp>
        <p:nvSpPr>
          <p:cNvPr id="26" name="Rectangle 25"/>
          <p:cNvSpPr/>
          <p:nvPr/>
        </p:nvSpPr>
        <p:spPr>
          <a:xfrm>
            <a:off x="24828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Different Types of</a:t>
            </a:r>
            <a:br>
              <a:rPr lang="en-US" sz="900" dirty="0">
                <a:latin typeface="Arial Narrow" pitchFamily="34" charset="0"/>
              </a:rPr>
            </a:br>
            <a:r>
              <a:rPr lang="en-US" sz="900" dirty="0">
                <a:latin typeface="Arial Narrow" pitchFamily="34" charset="0"/>
              </a:rPr>
              <a:t>Psychotherapies Are Used?</a:t>
            </a:r>
          </a:p>
        </p:txBody>
      </p:sp>
      <p:sp>
        <p:nvSpPr>
          <p:cNvPr id="27" name="Rectangle 26"/>
          <p:cNvSpPr/>
          <p:nvPr/>
        </p:nvSpPr>
        <p:spPr>
          <a:xfrm>
            <a:off x="47117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Are Biological Therapies?</a:t>
            </a:r>
          </a:p>
        </p:txBody>
      </p:sp>
      <p:sp>
        <p:nvSpPr>
          <p:cNvPr id="28" name="Rectangle 27"/>
          <p:cNvSpPr/>
          <p:nvPr/>
        </p:nvSpPr>
        <p:spPr>
          <a:xfrm>
            <a:off x="6940550" y="6273800"/>
            <a:ext cx="2203450" cy="584200"/>
          </a:xfrm>
          <a:prstGeom prst="rect">
            <a:avLst/>
          </a:prstGeom>
          <a:gradFill>
            <a:gsLst>
              <a:gs pos="0">
                <a:srgbClr val="FF0000"/>
              </a:gs>
              <a:gs pos="100000">
                <a:srgbClr val="C00000"/>
              </a:gs>
            </a:gsLst>
            <a:lin ang="5400000" scaled="0"/>
          </a:gradFill>
          <a:ln w="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Are Specific Disorders Treated?</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500"/>
                                        <p:tgtEl>
                                          <p:spTgt spid="2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nodeType="click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500"/>
                                        <p:tgtEl>
                                          <p:spTgt spid="34"/>
                                        </p:tgtEl>
                                      </p:cBhvr>
                                    </p:animEffect>
                                  </p:childTnLst>
                                </p:cTn>
                              </p:par>
                              <p:par>
                                <p:cTn id="17" presetID="22" presetClass="entr" presetSubtype="8"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1250"/>
                                        <p:tgtEl>
                                          <p:spTgt spid="12"/>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nodeType="click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500"/>
                                        <p:tgtEl>
                                          <p:spTgt spid="33"/>
                                        </p:tgtEl>
                                      </p:cBhvr>
                                    </p:animEffect>
                                  </p:childTnLst>
                                </p:cTn>
                              </p:par>
                              <p:par>
                                <p:cTn id="25" presetID="22" presetClass="entr" presetSubtype="8"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12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2"/>
          <p:cNvSpPr>
            <a:spLocks noGrp="1"/>
          </p:cNvSpPr>
          <p:nvPr>
            <p:ph type="title"/>
          </p:nvPr>
        </p:nvSpPr>
        <p:spPr>
          <a:xfrm>
            <a:off x="1343025" y="0"/>
            <a:ext cx="7381875" cy="1143000"/>
          </a:xfrm>
        </p:spPr>
        <p:txBody>
          <a:bodyPr/>
          <a:lstStyle/>
          <a:p>
            <a:pPr eaLnBrk="1" hangingPunct="1"/>
            <a:r>
              <a:rPr lang="en-US" smtClean="0"/>
              <a:t>Dissociative Identity</a:t>
            </a:r>
            <a:br>
              <a:rPr lang="en-US" smtClean="0"/>
            </a:br>
            <a:r>
              <a:rPr lang="en-US" smtClean="0"/>
              <a:t>Disorder: Hypnosis</a:t>
            </a:r>
          </a:p>
        </p:txBody>
      </p:sp>
      <p:sp>
        <p:nvSpPr>
          <p:cNvPr id="33795" name="Rectangle 30"/>
          <p:cNvSpPr>
            <a:spLocks noChangeArrowheads="1"/>
          </p:cNvSpPr>
          <p:nvPr/>
        </p:nvSpPr>
        <p:spPr bwMode="auto">
          <a:xfrm rot="-5400000">
            <a:off x="7451725" y="5262563"/>
            <a:ext cx="1063625"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solidFill>
                  <a:srgbClr val="57585A"/>
                </a:solidFill>
                <a:latin typeface="Arial Narrow" panose="020B0606020202030204" pitchFamily="34" charset="0"/>
              </a:rPr>
              <a:t>© selimaksan/iStockphoto</a:t>
            </a:r>
          </a:p>
        </p:txBody>
      </p:sp>
      <p:sp>
        <p:nvSpPr>
          <p:cNvPr id="13" name="Rounded Rectangle 12"/>
          <p:cNvSpPr/>
          <p:nvPr/>
        </p:nvSpPr>
        <p:spPr>
          <a:xfrm>
            <a:off x="2524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L01</a:t>
            </a:r>
          </a:p>
        </p:txBody>
      </p:sp>
      <p:sp>
        <p:nvSpPr>
          <p:cNvPr id="14" name="Rounded Rectangle 13"/>
          <p:cNvSpPr/>
          <p:nvPr/>
        </p:nvSpPr>
        <p:spPr>
          <a:xfrm>
            <a:off x="5746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L02</a:t>
            </a:r>
          </a:p>
        </p:txBody>
      </p:sp>
      <p:sp>
        <p:nvSpPr>
          <p:cNvPr id="16" name="Rounded Rectangle 15"/>
          <p:cNvSpPr/>
          <p:nvPr/>
        </p:nvSpPr>
        <p:spPr>
          <a:xfrm>
            <a:off x="895350" y="6089650"/>
            <a:ext cx="284163"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L03</a:t>
            </a:r>
          </a:p>
        </p:txBody>
      </p:sp>
      <p:sp>
        <p:nvSpPr>
          <p:cNvPr id="17" name="Rounded Rectangle 16"/>
          <p:cNvSpPr/>
          <p:nvPr/>
        </p:nvSpPr>
        <p:spPr>
          <a:xfrm>
            <a:off x="12176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L04</a:t>
            </a:r>
          </a:p>
        </p:txBody>
      </p:sp>
      <p:sp>
        <p:nvSpPr>
          <p:cNvPr id="18" name="Rounded Rectangle 17"/>
          <p:cNvSpPr/>
          <p:nvPr/>
        </p:nvSpPr>
        <p:spPr>
          <a:xfrm>
            <a:off x="1539875" y="6089650"/>
            <a:ext cx="282575" cy="146050"/>
          </a:xfrm>
          <a:prstGeom prst="roundRect">
            <a:avLst/>
          </a:prstGeom>
          <a:solidFill>
            <a:srgbClr val="FFD34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L05</a:t>
            </a:r>
          </a:p>
        </p:txBody>
      </p:sp>
      <p:pic>
        <p:nvPicPr>
          <p:cNvPr id="33801" name="Picture 1"/>
          <p:cNvPicPr>
            <a:picLocks noChangeAspect="1"/>
          </p:cNvPicPr>
          <p:nvPr/>
        </p:nvPicPr>
        <p:blipFill>
          <a:blip r:embed="rId3">
            <a:extLst>
              <a:ext uri="{28A0092B-C50C-407E-A947-70E740481C1C}">
                <a14:useLocalDpi xmlns:a14="http://schemas.microsoft.com/office/drawing/2010/main" val="0"/>
              </a:ext>
            </a:extLst>
          </a:blip>
          <a:srcRect l="551" r="572"/>
          <a:stretch>
            <a:fillRect/>
          </a:stretch>
        </p:blipFill>
        <p:spPr bwMode="auto">
          <a:xfrm>
            <a:off x="1281113" y="1482725"/>
            <a:ext cx="6580187" cy="443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23"/>
          <p:cNvSpPr/>
          <p:nvPr/>
        </p:nvSpPr>
        <p:spPr>
          <a:xfrm>
            <a:off x="5754688" y="1684338"/>
            <a:ext cx="2819400" cy="1150937"/>
          </a:xfrm>
          <a:prstGeom prst="rect">
            <a:avLst/>
          </a:prstGeom>
          <a:solidFill>
            <a:srgbClr val="FC9204">
              <a:alpha val="85000"/>
            </a:srgbClr>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90000"/>
              </a:lnSpc>
              <a:defRPr/>
            </a:pPr>
            <a:r>
              <a:rPr lang="en-US" sz="2400" dirty="0">
                <a:latin typeface="Arial Narrow" pitchFamily="34" charset="0"/>
              </a:rPr>
              <a:t>Hypnosis is at least as controversial as the diagnosis itself.</a:t>
            </a:r>
          </a:p>
        </p:txBody>
      </p:sp>
      <p:sp>
        <p:nvSpPr>
          <p:cNvPr id="15" name="Rectangle 14"/>
          <p:cNvSpPr/>
          <p:nvPr/>
        </p:nvSpPr>
        <p:spPr>
          <a:xfrm>
            <a:off x="2540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Do Psychologists Provide Therapy?</a:t>
            </a:r>
          </a:p>
        </p:txBody>
      </p:sp>
      <p:sp>
        <p:nvSpPr>
          <p:cNvPr id="19" name="Rectangle 18"/>
          <p:cNvSpPr/>
          <p:nvPr/>
        </p:nvSpPr>
        <p:spPr>
          <a:xfrm>
            <a:off x="24828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Different Types of</a:t>
            </a:r>
            <a:br>
              <a:rPr lang="en-US" sz="900" dirty="0">
                <a:latin typeface="Arial Narrow" pitchFamily="34" charset="0"/>
              </a:rPr>
            </a:br>
            <a:r>
              <a:rPr lang="en-US" sz="900" dirty="0">
                <a:latin typeface="Arial Narrow" pitchFamily="34" charset="0"/>
              </a:rPr>
              <a:t>Psychotherapies Are Used?</a:t>
            </a:r>
          </a:p>
        </p:txBody>
      </p:sp>
      <p:sp>
        <p:nvSpPr>
          <p:cNvPr id="25" name="Rectangle 24"/>
          <p:cNvSpPr/>
          <p:nvPr/>
        </p:nvSpPr>
        <p:spPr>
          <a:xfrm>
            <a:off x="47117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Are Biological Therapies?</a:t>
            </a:r>
          </a:p>
        </p:txBody>
      </p:sp>
      <p:sp>
        <p:nvSpPr>
          <p:cNvPr id="26" name="Rectangle 25"/>
          <p:cNvSpPr/>
          <p:nvPr/>
        </p:nvSpPr>
        <p:spPr>
          <a:xfrm>
            <a:off x="6940550" y="6273800"/>
            <a:ext cx="2203450" cy="584200"/>
          </a:xfrm>
          <a:prstGeom prst="rect">
            <a:avLst/>
          </a:prstGeom>
          <a:gradFill>
            <a:gsLst>
              <a:gs pos="0">
                <a:srgbClr val="FF0000"/>
              </a:gs>
              <a:gs pos="100000">
                <a:srgbClr val="C00000"/>
              </a:gs>
            </a:gsLst>
            <a:lin ang="5400000" scaled="0"/>
          </a:gradFill>
          <a:ln w="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Are Specific Disorders Treated?</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childTnLst>
                                </p:cTn>
                              </p:par>
                              <p:par>
                                <p:cTn id="8" presetID="35" presetClass="path" presetSubtype="0" decel="50000" fill="hold" grpId="1" nodeType="withEffect">
                                  <p:stCondLst>
                                    <p:cond delay="0"/>
                                  </p:stCondLst>
                                  <p:childTnLst>
                                    <p:animMotion origin="layout" path="M 2.77778E-6 1.85185E-6 L -0.04809 1.85185E-6 " pathEditMode="relative" rAng="0" ptsTypes="AA">
                                      <p:cBhvr>
                                        <p:cTn id="9" dur="1000" spd="-100000" fill="hold"/>
                                        <p:tgtEl>
                                          <p:spTgt spid="24"/>
                                        </p:tgtEl>
                                        <p:attrNameLst>
                                          <p:attrName>ppt_x</p:attrName>
                                          <p:attrName>ppt_y</p:attrName>
                                        </p:attrNameLst>
                                      </p:cBhvr>
                                      <p:rCtr x="-2413"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2"/>
          <p:cNvSpPr>
            <a:spLocks noGrp="1"/>
          </p:cNvSpPr>
          <p:nvPr>
            <p:ph type="title"/>
          </p:nvPr>
        </p:nvSpPr>
        <p:spPr>
          <a:xfrm>
            <a:off x="1343025" y="0"/>
            <a:ext cx="7381875" cy="1143000"/>
          </a:xfrm>
        </p:spPr>
        <p:txBody>
          <a:bodyPr/>
          <a:lstStyle/>
          <a:p>
            <a:pPr eaLnBrk="1" hangingPunct="1"/>
            <a:r>
              <a:rPr lang="en-US" smtClean="0"/>
              <a:t>Somatoform Disorders: CBT</a:t>
            </a:r>
          </a:p>
        </p:txBody>
      </p:sp>
      <p:sp>
        <p:nvSpPr>
          <p:cNvPr id="34819" name="Rectangle 30"/>
          <p:cNvSpPr>
            <a:spLocks noChangeArrowheads="1"/>
          </p:cNvSpPr>
          <p:nvPr/>
        </p:nvSpPr>
        <p:spPr bwMode="auto">
          <a:xfrm rot="-5400000">
            <a:off x="7246938" y="5072063"/>
            <a:ext cx="14732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solidFill>
                  <a:srgbClr val="57585A"/>
                </a:solidFill>
                <a:latin typeface="Arial Narrow" panose="020B0606020202030204" pitchFamily="34" charset="0"/>
              </a:rPr>
              <a:t>© Ed Young/Photo Researchers, Inc.</a:t>
            </a:r>
          </a:p>
        </p:txBody>
      </p:sp>
      <p:sp>
        <p:nvSpPr>
          <p:cNvPr id="13" name="Rounded Rectangle 12"/>
          <p:cNvSpPr/>
          <p:nvPr/>
        </p:nvSpPr>
        <p:spPr>
          <a:xfrm>
            <a:off x="2524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L01</a:t>
            </a:r>
          </a:p>
        </p:txBody>
      </p:sp>
      <p:sp>
        <p:nvSpPr>
          <p:cNvPr id="14" name="Rounded Rectangle 13"/>
          <p:cNvSpPr/>
          <p:nvPr/>
        </p:nvSpPr>
        <p:spPr>
          <a:xfrm>
            <a:off x="5746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L02</a:t>
            </a:r>
          </a:p>
        </p:txBody>
      </p:sp>
      <p:sp>
        <p:nvSpPr>
          <p:cNvPr id="16" name="Rounded Rectangle 15"/>
          <p:cNvSpPr/>
          <p:nvPr/>
        </p:nvSpPr>
        <p:spPr>
          <a:xfrm>
            <a:off x="895350" y="6089650"/>
            <a:ext cx="284163"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L03</a:t>
            </a:r>
          </a:p>
        </p:txBody>
      </p:sp>
      <p:sp>
        <p:nvSpPr>
          <p:cNvPr id="17" name="Rounded Rectangle 16"/>
          <p:cNvSpPr/>
          <p:nvPr/>
        </p:nvSpPr>
        <p:spPr>
          <a:xfrm>
            <a:off x="12176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L04</a:t>
            </a:r>
          </a:p>
        </p:txBody>
      </p:sp>
      <p:sp>
        <p:nvSpPr>
          <p:cNvPr id="18" name="Rounded Rectangle 17"/>
          <p:cNvSpPr/>
          <p:nvPr/>
        </p:nvSpPr>
        <p:spPr>
          <a:xfrm>
            <a:off x="1539875" y="6089650"/>
            <a:ext cx="282575" cy="146050"/>
          </a:xfrm>
          <a:prstGeom prst="roundRect">
            <a:avLst/>
          </a:prstGeom>
          <a:solidFill>
            <a:srgbClr val="FFD34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L05</a:t>
            </a:r>
          </a:p>
        </p:txBody>
      </p:sp>
      <p:pic>
        <p:nvPicPr>
          <p:cNvPr id="34825" name="Picture 1"/>
          <p:cNvPicPr>
            <a:picLocks noChangeAspect="1"/>
          </p:cNvPicPr>
          <p:nvPr/>
        </p:nvPicPr>
        <p:blipFill>
          <a:blip r:embed="rId3">
            <a:extLst>
              <a:ext uri="{28A0092B-C50C-407E-A947-70E740481C1C}">
                <a14:useLocalDpi xmlns:a14="http://schemas.microsoft.com/office/drawing/2010/main" val="0"/>
              </a:ext>
            </a:extLst>
          </a:blip>
          <a:srcRect r="381"/>
          <a:stretch>
            <a:fillRect/>
          </a:stretch>
        </p:blipFill>
        <p:spPr bwMode="auto">
          <a:xfrm>
            <a:off x="1281113" y="1482725"/>
            <a:ext cx="6580187" cy="443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23"/>
          <p:cNvSpPr/>
          <p:nvPr/>
        </p:nvSpPr>
        <p:spPr>
          <a:xfrm>
            <a:off x="571500" y="4541838"/>
            <a:ext cx="3014663" cy="1152525"/>
          </a:xfrm>
          <a:prstGeom prst="rect">
            <a:avLst/>
          </a:prstGeom>
          <a:solidFill>
            <a:schemeClr val="accent1">
              <a:alpha val="85000"/>
            </a:schemeClr>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90000"/>
              </a:lnSpc>
              <a:defRPr/>
            </a:pPr>
            <a:r>
              <a:rPr lang="en-US" sz="2400" dirty="0">
                <a:latin typeface="Arial Narrow" pitchFamily="34" charset="0"/>
              </a:rPr>
              <a:t>CBT guides the client through restructuring</a:t>
            </a:r>
            <a:br>
              <a:rPr lang="en-US" sz="2400" dirty="0">
                <a:latin typeface="Arial Narrow" pitchFamily="34" charset="0"/>
              </a:rPr>
            </a:br>
            <a:r>
              <a:rPr lang="en-US" sz="2400" dirty="0">
                <a:latin typeface="Arial Narrow" pitchFamily="34" charset="0"/>
              </a:rPr>
              <a:t>of their self-perceptions.</a:t>
            </a:r>
          </a:p>
        </p:txBody>
      </p:sp>
      <p:sp>
        <p:nvSpPr>
          <p:cNvPr id="15" name="Rectangle 14"/>
          <p:cNvSpPr/>
          <p:nvPr/>
        </p:nvSpPr>
        <p:spPr>
          <a:xfrm>
            <a:off x="2540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Do Psychologists Provide Therapy?</a:t>
            </a:r>
          </a:p>
        </p:txBody>
      </p:sp>
      <p:sp>
        <p:nvSpPr>
          <p:cNvPr id="19" name="Rectangle 18"/>
          <p:cNvSpPr/>
          <p:nvPr/>
        </p:nvSpPr>
        <p:spPr>
          <a:xfrm>
            <a:off x="24828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Different Types of</a:t>
            </a:r>
            <a:br>
              <a:rPr lang="en-US" sz="900" dirty="0">
                <a:latin typeface="Arial Narrow" pitchFamily="34" charset="0"/>
              </a:rPr>
            </a:br>
            <a:r>
              <a:rPr lang="en-US" sz="900" dirty="0">
                <a:latin typeface="Arial Narrow" pitchFamily="34" charset="0"/>
              </a:rPr>
              <a:t>Psychotherapies Are Used?</a:t>
            </a:r>
          </a:p>
        </p:txBody>
      </p:sp>
      <p:sp>
        <p:nvSpPr>
          <p:cNvPr id="25" name="Rectangle 24"/>
          <p:cNvSpPr/>
          <p:nvPr/>
        </p:nvSpPr>
        <p:spPr>
          <a:xfrm>
            <a:off x="47117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Are Biological Therapies?</a:t>
            </a:r>
          </a:p>
        </p:txBody>
      </p:sp>
      <p:sp>
        <p:nvSpPr>
          <p:cNvPr id="26" name="Rectangle 25"/>
          <p:cNvSpPr/>
          <p:nvPr/>
        </p:nvSpPr>
        <p:spPr>
          <a:xfrm>
            <a:off x="6940550" y="6273800"/>
            <a:ext cx="2203450" cy="584200"/>
          </a:xfrm>
          <a:prstGeom prst="rect">
            <a:avLst/>
          </a:prstGeom>
          <a:gradFill>
            <a:gsLst>
              <a:gs pos="0">
                <a:srgbClr val="FF0000"/>
              </a:gs>
              <a:gs pos="100000">
                <a:srgbClr val="C00000"/>
              </a:gs>
            </a:gsLst>
            <a:lin ang="5400000" scaled="0"/>
          </a:gradFill>
          <a:ln w="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Are Specific Disorders Treated?</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childTnLst>
                                </p:cTn>
                              </p:par>
                              <p:par>
                                <p:cTn id="8" presetID="35" presetClass="path" presetSubtype="0" decel="50000" fill="hold" grpId="1" nodeType="withEffect">
                                  <p:stCondLst>
                                    <p:cond delay="0"/>
                                  </p:stCondLst>
                                  <p:childTnLst>
                                    <p:animMotion origin="layout" path="M 1.66667E-6 1.85185E-6 L 0.05104 1.85185E-6 " pathEditMode="relative" rAng="0" ptsTypes="AA">
                                      <p:cBhvr>
                                        <p:cTn id="9" dur="1000" spd="-100000" fill="hold"/>
                                        <p:tgtEl>
                                          <p:spTgt spid="24"/>
                                        </p:tgtEl>
                                        <p:attrNameLst>
                                          <p:attrName>ppt_x</p:attrName>
                                          <p:attrName>ppt_y</p:attrName>
                                        </p:attrNameLst>
                                      </p:cBhvr>
                                      <p:rCtr x="2552"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2"/>
          <p:cNvSpPr>
            <a:spLocks noGrp="1"/>
          </p:cNvSpPr>
          <p:nvPr>
            <p:ph type="title"/>
          </p:nvPr>
        </p:nvSpPr>
        <p:spPr>
          <a:xfrm>
            <a:off x="1343025" y="0"/>
            <a:ext cx="7381875" cy="1143000"/>
          </a:xfrm>
        </p:spPr>
        <p:txBody>
          <a:bodyPr/>
          <a:lstStyle/>
          <a:p>
            <a:pPr eaLnBrk="1" hangingPunct="1"/>
            <a:r>
              <a:rPr lang="en-US" smtClean="0"/>
              <a:t>Schizophrenia: Medication</a:t>
            </a:r>
          </a:p>
        </p:txBody>
      </p:sp>
      <p:sp>
        <p:nvSpPr>
          <p:cNvPr id="13" name="Rounded Rectangle 12"/>
          <p:cNvSpPr/>
          <p:nvPr/>
        </p:nvSpPr>
        <p:spPr>
          <a:xfrm>
            <a:off x="2524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L01</a:t>
            </a:r>
          </a:p>
        </p:txBody>
      </p:sp>
      <p:sp>
        <p:nvSpPr>
          <p:cNvPr id="14" name="Rounded Rectangle 13"/>
          <p:cNvSpPr/>
          <p:nvPr/>
        </p:nvSpPr>
        <p:spPr>
          <a:xfrm>
            <a:off x="5746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L02</a:t>
            </a:r>
          </a:p>
        </p:txBody>
      </p:sp>
      <p:sp>
        <p:nvSpPr>
          <p:cNvPr id="16" name="Rounded Rectangle 15"/>
          <p:cNvSpPr/>
          <p:nvPr/>
        </p:nvSpPr>
        <p:spPr>
          <a:xfrm>
            <a:off x="895350" y="6089650"/>
            <a:ext cx="284163"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L03</a:t>
            </a:r>
          </a:p>
        </p:txBody>
      </p:sp>
      <p:sp>
        <p:nvSpPr>
          <p:cNvPr id="17" name="Rounded Rectangle 16"/>
          <p:cNvSpPr/>
          <p:nvPr/>
        </p:nvSpPr>
        <p:spPr>
          <a:xfrm>
            <a:off x="12176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L04</a:t>
            </a:r>
          </a:p>
        </p:txBody>
      </p:sp>
      <p:sp>
        <p:nvSpPr>
          <p:cNvPr id="18" name="Rounded Rectangle 17"/>
          <p:cNvSpPr/>
          <p:nvPr/>
        </p:nvSpPr>
        <p:spPr>
          <a:xfrm>
            <a:off x="1539875" y="6089650"/>
            <a:ext cx="282575" cy="146050"/>
          </a:xfrm>
          <a:prstGeom prst="roundRect">
            <a:avLst/>
          </a:prstGeom>
          <a:solidFill>
            <a:srgbClr val="FFD34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L05</a:t>
            </a:r>
          </a:p>
        </p:txBody>
      </p:sp>
      <p:pic>
        <p:nvPicPr>
          <p:cNvPr id="35848" name="base graph"/>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7750" y="1201738"/>
            <a:ext cx="7281863" cy="471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red line -pre 1956"/>
          <p:cNvPicPr>
            <a:picLocks noChangeAspect="1"/>
          </p:cNvPicPr>
          <p:nvPr/>
        </p:nvPicPr>
        <p:blipFill>
          <a:blip r:embed="rId4">
            <a:extLst>
              <a:ext uri="{28A0092B-C50C-407E-A947-70E740481C1C}">
                <a14:useLocalDpi xmlns:a14="http://schemas.microsoft.com/office/drawing/2010/main" val="0"/>
              </a:ext>
            </a:extLst>
          </a:blip>
          <a:srcRect r="54637"/>
          <a:stretch>
            <a:fillRect/>
          </a:stretch>
        </p:blipFill>
        <p:spPr bwMode="auto">
          <a:xfrm>
            <a:off x="1047750" y="1201738"/>
            <a:ext cx="3303588" cy="471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red line -post 1956"/>
          <p:cNvPicPr>
            <a:picLocks noChangeAspect="1"/>
          </p:cNvPicPr>
          <p:nvPr/>
        </p:nvPicPr>
        <p:blipFill>
          <a:blip r:embed="rId4">
            <a:extLst>
              <a:ext uri="{28A0092B-C50C-407E-A947-70E740481C1C}">
                <a14:useLocalDpi xmlns:a14="http://schemas.microsoft.com/office/drawing/2010/main" val="0"/>
              </a:ext>
            </a:extLst>
          </a:blip>
          <a:srcRect l="45364"/>
          <a:stretch>
            <a:fillRect/>
          </a:stretch>
        </p:blipFill>
        <p:spPr bwMode="auto">
          <a:xfrm>
            <a:off x="4351338" y="1201738"/>
            <a:ext cx="3978275" cy="471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vertical line and text"/>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47750" y="1201738"/>
            <a:ext cx="7281863" cy="471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52" name="Rectangle 30"/>
          <p:cNvSpPr>
            <a:spLocks noChangeArrowheads="1"/>
          </p:cNvSpPr>
          <p:nvPr/>
        </p:nvSpPr>
        <p:spPr bwMode="auto">
          <a:xfrm rot="-5400000">
            <a:off x="7654925" y="4738688"/>
            <a:ext cx="10795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solidFill>
                  <a:srgbClr val="57585A"/>
                </a:solidFill>
                <a:latin typeface="Arial Narrow" panose="020B0606020202030204" pitchFamily="34" charset="0"/>
              </a:rPr>
              <a:t>© Cengage Learning 2013</a:t>
            </a:r>
          </a:p>
        </p:txBody>
      </p:sp>
      <p:sp>
        <p:nvSpPr>
          <p:cNvPr id="35853" name="TextBox 6"/>
          <p:cNvSpPr txBox="1">
            <a:spLocks noChangeArrowheads="1"/>
          </p:cNvSpPr>
          <p:nvPr/>
        </p:nvSpPr>
        <p:spPr bwMode="auto">
          <a:xfrm>
            <a:off x="4646613" y="5459413"/>
            <a:ext cx="971550"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1400" b="1"/>
              <a:t>Year</a:t>
            </a:r>
          </a:p>
        </p:txBody>
      </p:sp>
      <p:sp>
        <p:nvSpPr>
          <p:cNvPr id="19" name="Rectangle 18"/>
          <p:cNvSpPr/>
          <p:nvPr/>
        </p:nvSpPr>
        <p:spPr>
          <a:xfrm>
            <a:off x="2540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Do Psychologists Provide Therapy?</a:t>
            </a:r>
          </a:p>
        </p:txBody>
      </p:sp>
      <p:sp>
        <p:nvSpPr>
          <p:cNvPr id="24" name="Rectangle 23"/>
          <p:cNvSpPr/>
          <p:nvPr/>
        </p:nvSpPr>
        <p:spPr>
          <a:xfrm>
            <a:off x="24828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Different Types of</a:t>
            </a:r>
            <a:br>
              <a:rPr lang="en-US" sz="900" dirty="0">
                <a:latin typeface="Arial Narrow" pitchFamily="34" charset="0"/>
              </a:rPr>
            </a:br>
            <a:r>
              <a:rPr lang="en-US" sz="900" dirty="0">
                <a:latin typeface="Arial Narrow" pitchFamily="34" charset="0"/>
              </a:rPr>
              <a:t>Psychotherapies Are Used?</a:t>
            </a:r>
          </a:p>
        </p:txBody>
      </p:sp>
      <p:sp>
        <p:nvSpPr>
          <p:cNvPr id="25" name="Rectangle 24"/>
          <p:cNvSpPr/>
          <p:nvPr/>
        </p:nvSpPr>
        <p:spPr>
          <a:xfrm>
            <a:off x="47117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Are Biological Therapies?</a:t>
            </a:r>
          </a:p>
        </p:txBody>
      </p:sp>
      <p:sp>
        <p:nvSpPr>
          <p:cNvPr id="26" name="Rectangle 25"/>
          <p:cNvSpPr/>
          <p:nvPr/>
        </p:nvSpPr>
        <p:spPr>
          <a:xfrm>
            <a:off x="6940550" y="6273800"/>
            <a:ext cx="2203450" cy="584200"/>
          </a:xfrm>
          <a:prstGeom prst="rect">
            <a:avLst/>
          </a:prstGeom>
          <a:gradFill>
            <a:gsLst>
              <a:gs pos="0">
                <a:srgbClr val="FF0000"/>
              </a:gs>
              <a:gs pos="100000">
                <a:srgbClr val="C00000"/>
              </a:gs>
            </a:gsLst>
            <a:lin ang="5400000" scaled="0"/>
          </a:gradFill>
          <a:ln w="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Are Specific Disorders Treated?</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000"/>
                                        <p:tgtEl>
                                          <p:spTgt spid="3"/>
                                        </p:tgtEl>
                                      </p:cBhvr>
                                    </p:animEffect>
                                  </p:childTnLst>
                                </p:cTn>
                              </p:par>
                            </p:childTnLst>
                          </p:cTn>
                        </p:par>
                        <p:par>
                          <p:cTn id="8" fill="hold" nodeType="afterGroup">
                            <p:stCondLst>
                              <p:cond delay="20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nodeType="click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wipe(left)">
                                      <p:cBhvr>
                                        <p:cTn id="16" dur="2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2"/>
          <p:cNvSpPr>
            <a:spLocks noGrp="1"/>
          </p:cNvSpPr>
          <p:nvPr>
            <p:ph type="title"/>
          </p:nvPr>
        </p:nvSpPr>
        <p:spPr>
          <a:xfrm>
            <a:off x="1343025" y="0"/>
            <a:ext cx="7381875" cy="1143000"/>
          </a:xfrm>
        </p:spPr>
        <p:txBody>
          <a:bodyPr/>
          <a:lstStyle/>
          <a:p>
            <a:pPr eaLnBrk="1" hangingPunct="1"/>
            <a:r>
              <a:rPr lang="en-US" smtClean="0"/>
              <a:t>Antisocial Personality Disorder: ???</a:t>
            </a:r>
          </a:p>
        </p:txBody>
      </p:sp>
      <p:sp>
        <p:nvSpPr>
          <p:cNvPr id="36867" name="Rectangle 30"/>
          <p:cNvSpPr>
            <a:spLocks noChangeArrowheads="1"/>
          </p:cNvSpPr>
          <p:nvPr/>
        </p:nvSpPr>
        <p:spPr bwMode="auto">
          <a:xfrm rot="-5400000">
            <a:off x="7384256" y="5209382"/>
            <a:ext cx="119856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solidFill>
                  <a:srgbClr val="57585A"/>
                </a:solidFill>
                <a:latin typeface="Arial Narrow" panose="020B0606020202030204" pitchFamily="34" charset="0"/>
              </a:rPr>
              <a:t>© Josh Rinehults/Photos.com</a:t>
            </a:r>
          </a:p>
        </p:txBody>
      </p:sp>
      <p:sp>
        <p:nvSpPr>
          <p:cNvPr id="13" name="Rounded Rectangle 12"/>
          <p:cNvSpPr/>
          <p:nvPr/>
        </p:nvSpPr>
        <p:spPr>
          <a:xfrm>
            <a:off x="2524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L01</a:t>
            </a:r>
          </a:p>
        </p:txBody>
      </p:sp>
      <p:sp>
        <p:nvSpPr>
          <p:cNvPr id="14" name="Rounded Rectangle 13"/>
          <p:cNvSpPr/>
          <p:nvPr/>
        </p:nvSpPr>
        <p:spPr>
          <a:xfrm>
            <a:off x="5746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L02</a:t>
            </a:r>
          </a:p>
        </p:txBody>
      </p:sp>
      <p:sp>
        <p:nvSpPr>
          <p:cNvPr id="16" name="Rounded Rectangle 15"/>
          <p:cNvSpPr/>
          <p:nvPr/>
        </p:nvSpPr>
        <p:spPr>
          <a:xfrm>
            <a:off x="895350" y="6089650"/>
            <a:ext cx="284163"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L03</a:t>
            </a:r>
          </a:p>
        </p:txBody>
      </p:sp>
      <p:sp>
        <p:nvSpPr>
          <p:cNvPr id="17" name="Rounded Rectangle 16"/>
          <p:cNvSpPr/>
          <p:nvPr/>
        </p:nvSpPr>
        <p:spPr>
          <a:xfrm>
            <a:off x="12176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L04</a:t>
            </a:r>
          </a:p>
        </p:txBody>
      </p:sp>
      <p:sp>
        <p:nvSpPr>
          <p:cNvPr id="18" name="Rounded Rectangle 17"/>
          <p:cNvSpPr/>
          <p:nvPr/>
        </p:nvSpPr>
        <p:spPr>
          <a:xfrm>
            <a:off x="1539875" y="6089650"/>
            <a:ext cx="282575" cy="146050"/>
          </a:xfrm>
          <a:prstGeom prst="roundRect">
            <a:avLst/>
          </a:prstGeom>
          <a:solidFill>
            <a:srgbClr val="FFD34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L05</a:t>
            </a:r>
          </a:p>
        </p:txBody>
      </p:sp>
      <p:pic>
        <p:nvPicPr>
          <p:cNvPr id="36873" name="Picture 1"/>
          <p:cNvPicPr>
            <a:picLocks noChangeAspect="1"/>
          </p:cNvPicPr>
          <p:nvPr/>
        </p:nvPicPr>
        <p:blipFill>
          <a:blip r:embed="rId3">
            <a:extLst>
              <a:ext uri="{28A0092B-C50C-407E-A947-70E740481C1C}">
                <a14:useLocalDpi xmlns:a14="http://schemas.microsoft.com/office/drawing/2010/main" val="0"/>
              </a:ext>
            </a:extLst>
          </a:blip>
          <a:srcRect l="1495"/>
          <a:stretch>
            <a:fillRect/>
          </a:stretch>
        </p:blipFill>
        <p:spPr bwMode="auto">
          <a:xfrm>
            <a:off x="1281113" y="1482725"/>
            <a:ext cx="6580187" cy="443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23"/>
          <p:cNvSpPr/>
          <p:nvPr/>
        </p:nvSpPr>
        <p:spPr>
          <a:xfrm>
            <a:off x="571500" y="1684338"/>
            <a:ext cx="3208338" cy="1147762"/>
          </a:xfrm>
          <a:prstGeom prst="rect">
            <a:avLst/>
          </a:prstGeom>
          <a:solidFill>
            <a:schemeClr val="tx2">
              <a:alpha val="85000"/>
            </a:schemeClr>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90000"/>
              </a:lnSpc>
              <a:defRPr/>
            </a:pPr>
            <a:r>
              <a:rPr lang="en-US" sz="2400" dirty="0">
                <a:latin typeface="Arial Narrow" pitchFamily="34" charset="0"/>
              </a:rPr>
              <a:t>Researchers have not yet identified an effective treatment for APD.</a:t>
            </a:r>
          </a:p>
        </p:txBody>
      </p:sp>
      <p:sp>
        <p:nvSpPr>
          <p:cNvPr id="15" name="Rectangle 14"/>
          <p:cNvSpPr/>
          <p:nvPr/>
        </p:nvSpPr>
        <p:spPr>
          <a:xfrm>
            <a:off x="2540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Do Psychologists Provide Therapy?</a:t>
            </a:r>
          </a:p>
        </p:txBody>
      </p:sp>
      <p:sp>
        <p:nvSpPr>
          <p:cNvPr id="19" name="Rectangle 18"/>
          <p:cNvSpPr/>
          <p:nvPr/>
        </p:nvSpPr>
        <p:spPr>
          <a:xfrm>
            <a:off x="24828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Different Types of</a:t>
            </a:r>
            <a:br>
              <a:rPr lang="en-US" sz="900" dirty="0">
                <a:latin typeface="Arial Narrow" pitchFamily="34" charset="0"/>
              </a:rPr>
            </a:br>
            <a:r>
              <a:rPr lang="en-US" sz="900" dirty="0">
                <a:latin typeface="Arial Narrow" pitchFamily="34" charset="0"/>
              </a:rPr>
              <a:t>Psychotherapies Are Used?</a:t>
            </a:r>
          </a:p>
        </p:txBody>
      </p:sp>
      <p:sp>
        <p:nvSpPr>
          <p:cNvPr id="25" name="Rectangle 24"/>
          <p:cNvSpPr/>
          <p:nvPr/>
        </p:nvSpPr>
        <p:spPr>
          <a:xfrm>
            <a:off x="47117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Are Biological Therapies?</a:t>
            </a:r>
          </a:p>
        </p:txBody>
      </p:sp>
      <p:sp>
        <p:nvSpPr>
          <p:cNvPr id="26" name="Rectangle 25"/>
          <p:cNvSpPr/>
          <p:nvPr/>
        </p:nvSpPr>
        <p:spPr>
          <a:xfrm>
            <a:off x="6940550" y="6273800"/>
            <a:ext cx="2203450" cy="584200"/>
          </a:xfrm>
          <a:prstGeom prst="rect">
            <a:avLst/>
          </a:prstGeom>
          <a:gradFill>
            <a:gsLst>
              <a:gs pos="0">
                <a:srgbClr val="FF0000"/>
              </a:gs>
              <a:gs pos="100000">
                <a:srgbClr val="C00000"/>
              </a:gs>
            </a:gsLst>
            <a:lin ang="5400000" scaled="0"/>
          </a:gradFill>
          <a:ln w="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Are Specific Disorders Treated?</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childTnLst>
                                </p:cTn>
                              </p:par>
                              <p:par>
                                <p:cTn id="8" presetID="35" presetClass="path" presetSubtype="0" decel="50000" fill="hold" grpId="1" nodeType="withEffect">
                                  <p:stCondLst>
                                    <p:cond delay="0"/>
                                  </p:stCondLst>
                                  <p:childTnLst>
                                    <p:animMotion origin="layout" path="M 1.66667E-6 1.85185E-6 L 0.05104 1.85185E-6 " pathEditMode="relative" rAng="0" ptsTypes="AA">
                                      <p:cBhvr>
                                        <p:cTn id="9" dur="1000" spd="-100000" fill="hold"/>
                                        <p:tgtEl>
                                          <p:spTgt spid="24"/>
                                        </p:tgtEl>
                                        <p:attrNameLst>
                                          <p:attrName>ppt_x</p:attrName>
                                          <p:attrName>ppt_y</p:attrName>
                                        </p:attrNameLst>
                                      </p:cBhvr>
                                      <p:rCtr x="2552"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2"/>
          <p:cNvSpPr>
            <a:spLocks noGrp="1"/>
          </p:cNvSpPr>
          <p:nvPr>
            <p:ph type="title"/>
          </p:nvPr>
        </p:nvSpPr>
        <p:spPr>
          <a:xfrm>
            <a:off x="1343025" y="0"/>
            <a:ext cx="7381875" cy="1143000"/>
          </a:xfrm>
        </p:spPr>
        <p:txBody>
          <a:bodyPr/>
          <a:lstStyle/>
          <a:p>
            <a:pPr eaLnBrk="1" hangingPunct="1"/>
            <a:r>
              <a:rPr lang="en-US" smtClean="0"/>
              <a:t>Borderline Personality</a:t>
            </a:r>
            <a:br>
              <a:rPr lang="en-US" smtClean="0"/>
            </a:br>
            <a:r>
              <a:rPr lang="en-US" smtClean="0"/>
              <a:t>Disorder: CBT</a:t>
            </a:r>
          </a:p>
        </p:txBody>
      </p:sp>
      <p:sp>
        <p:nvSpPr>
          <p:cNvPr id="37891" name="Rectangle 30"/>
          <p:cNvSpPr>
            <a:spLocks noChangeArrowheads="1"/>
          </p:cNvSpPr>
          <p:nvPr/>
        </p:nvSpPr>
        <p:spPr bwMode="auto">
          <a:xfrm rot="-5400000">
            <a:off x="7017544" y="5268119"/>
            <a:ext cx="10779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solidFill>
                  <a:srgbClr val="57585A"/>
                </a:solidFill>
                <a:latin typeface="Arial Narrow" panose="020B0606020202030204" pitchFamily="34" charset="0"/>
              </a:rPr>
              <a:t>© Cengage Learning 2013</a:t>
            </a:r>
          </a:p>
        </p:txBody>
      </p:sp>
      <p:sp>
        <p:nvSpPr>
          <p:cNvPr id="13" name="Rounded Rectangle 12"/>
          <p:cNvSpPr/>
          <p:nvPr/>
        </p:nvSpPr>
        <p:spPr>
          <a:xfrm>
            <a:off x="2524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L01</a:t>
            </a:r>
          </a:p>
        </p:txBody>
      </p:sp>
      <p:sp>
        <p:nvSpPr>
          <p:cNvPr id="14" name="Rounded Rectangle 13"/>
          <p:cNvSpPr/>
          <p:nvPr/>
        </p:nvSpPr>
        <p:spPr>
          <a:xfrm>
            <a:off x="5746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L02</a:t>
            </a:r>
          </a:p>
        </p:txBody>
      </p:sp>
      <p:sp>
        <p:nvSpPr>
          <p:cNvPr id="16" name="Rounded Rectangle 15"/>
          <p:cNvSpPr/>
          <p:nvPr/>
        </p:nvSpPr>
        <p:spPr>
          <a:xfrm>
            <a:off x="895350" y="6089650"/>
            <a:ext cx="284163"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L03</a:t>
            </a:r>
          </a:p>
        </p:txBody>
      </p:sp>
      <p:sp>
        <p:nvSpPr>
          <p:cNvPr id="17" name="Rounded Rectangle 16"/>
          <p:cNvSpPr/>
          <p:nvPr/>
        </p:nvSpPr>
        <p:spPr>
          <a:xfrm>
            <a:off x="12176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L04</a:t>
            </a:r>
          </a:p>
        </p:txBody>
      </p:sp>
      <p:sp>
        <p:nvSpPr>
          <p:cNvPr id="18" name="Rounded Rectangle 17"/>
          <p:cNvSpPr/>
          <p:nvPr/>
        </p:nvSpPr>
        <p:spPr>
          <a:xfrm>
            <a:off x="1539875" y="6089650"/>
            <a:ext cx="282575" cy="146050"/>
          </a:xfrm>
          <a:prstGeom prst="roundRect">
            <a:avLst/>
          </a:prstGeom>
          <a:solidFill>
            <a:srgbClr val="FFD34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L05</a:t>
            </a:r>
          </a:p>
        </p:txBody>
      </p:sp>
      <p:pic>
        <p:nvPicPr>
          <p:cNvPr id="37897" name="Picture 2"/>
          <p:cNvPicPr>
            <a:picLocks noChangeAspect="1"/>
          </p:cNvPicPr>
          <p:nvPr/>
        </p:nvPicPr>
        <p:blipFill>
          <a:blip r:embed="rId3">
            <a:extLst>
              <a:ext uri="{28A0092B-C50C-407E-A947-70E740481C1C}">
                <a14:useLocalDpi xmlns:a14="http://schemas.microsoft.com/office/drawing/2010/main" val="0"/>
              </a:ext>
            </a:extLst>
          </a:blip>
          <a:srcRect b="9853"/>
          <a:stretch>
            <a:fillRect/>
          </a:stretch>
        </p:blipFill>
        <p:spPr bwMode="auto">
          <a:xfrm>
            <a:off x="1724025" y="1517650"/>
            <a:ext cx="5695950" cy="455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4"/>
          <p:cNvSpPr/>
          <p:nvPr/>
        </p:nvSpPr>
        <p:spPr>
          <a:xfrm>
            <a:off x="571500" y="4541838"/>
            <a:ext cx="3549650" cy="1152525"/>
          </a:xfrm>
          <a:prstGeom prst="rect">
            <a:avLst/>
          </a:prstGeom>
          <a:solidFill>
            <a:schemeClr val="accent1">
              <a:alpha val="85000"/>
            </a:schemeClr>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90000"/>
              </a:lnSpc>
              <a:defRPr/>
            </a:pPr>
            <a:r>
              <a:rPr lang="en-US" sz="2400" dirty="0">
                <a:latin typeface="Arial Narrow" pitchFamily="34" charset="0"/>
              </a:rPr>
              <a:t>Dialectical Behavior Therapy uses diary methods, even</a:t>
            </a:r>
          </a:p>
          <a:p>
            <a:pPr>
              <a:lnSpc>
                <a:spcPct val="90000"/>
              </a:lnSpc>
              <a:defRPr/>
            </a:pPr>
            <a:r>
              <a:rPr lang="en-US" sz="2400" dirty="0">
                <a:latin typeface="Arial Narrow" pitchFamily="34" charset="0"/>
              </a:rPr>
              <a:t>by smartphone. </a:t>
            </a:r>
          </a:p>
        </p:txBody>
      </p:sp>
      <p:sp>
        <p:nvSpPr>
          <p:cNvPr id="15" name="Rectangle 14"/>
          <p:cNvSpPr/>
          <p:nvPr/>
        </p:nvSpPr>
        <p:spPr>
          <a:xfrm>
            <a:off x="2540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Do Psychologists Provide Therapy?</a:t>
            </a:r>
          </a:p>
        </p:txBody>
      </p:sp>
      <p:sp>
        <p:nvSpPr>
          <p:cNvPr id="19" name="Rectangle 18"/>
          <p:cNvSpPr/>
          <p:nvPr/>
        </p:nvSpPr>
        <p:spPr>
          <a:xfrm>
            <a:off x="24828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Different Types of</a:t>
            </a:r>
            <a:br>
              <a:rPr lang="en-US" sz="900" dirty="0">
                <a:latin typeface="Arial Narrow" pitchFamily="34" charset="0"/>
              </a:rPr>
            </a:br>
            <a:r>
              <a:rPr lang="en-US" sz="900" dirty="0">
                <a:latin typeface="Arial Narrow" pitchFamily="34" charset="0"/>
              </a:rPr>
              <a:t>Psychotherapies Are Used?</a:t>
            </a:r>
          </a:p>
        </p:txBody>
      </p:sp>
      <p:sp>
        <p:nvSpPr>
          <p:cNvPr id="24" name="Rectangle 23"/>
          <p:cNvSpPr/>
          <p:nvPr/>
        </p:nvSpPr>
        <p:spPr>
          <a:xfrm>
            <a:off x="47117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Are Biological Therapies?</a:t>
            </a:r>
          </a:p>
        </p:txBody>
      </p:sp>
      <p:sp>
        <p:nvSpPr>
          <p:cNvPr id="26" name="Rectangle 25"/>
          <p:cNvSpPr/>
          <p:nvPr/>
        </p:nvSpPr>
        <p:spPr>
          <a:xfrm>
            <a:off x="6940550" y="6273800"/>
            <a:ext cx="2203450" cy="584200"/>
          </a:xfrm>
          <a:prstGeom prst="rect">
            <a:avLst/>
          </a:prstGeom>
          <a:gradFill>
            <a:gsLst>
              <a:gs pos="0">
                <a:srgbClr val="FF0000"/>
              </a:gs>
              <a:gs pos="100000">
                <a:srgbClr val="C00000"/>
              </a:gs>
            </a:gsLst>
            <a:lin ang="5400000" scaled="0"/>
          </a:gradFill>
          <a:ln w="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Are Specific Disorders Treated?</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childTnLst>
                                </p:cTn>
                              </p:par>
                              <p:par>
                                <p:cTn id="8" presetID="35" presetClass="path" presetSubtype="0" decel="50000" fill="hold" grpId="1" nodeType="withEffect">
                                  <p:stCondLst>
                                    <p:cond delay="0"/>
                                  </p:stCondLst>
                                  <p:childTnLst>
                                    <p:animMotion origin="layout" path="M 1.66667E-6 1.85185E-6 L 0.05104 1.85185E-6 " pathEditMode="relative" rAng="0" ptsTypes="AA">
                                      <p:cBhvr>
                                        <p:cTn id="9" dur="1000" spd="-100000" fill="hold"/>
                                        <p:tgtEl>
                                          <p:spTgt spid="25"/>
                                        </p:tgtEl>
                                        <p:attrNameLst>
                                          <p:attrName>ppt_x</p:attrName>
                                          <p:attrName>ppt_y</p:attrName>
                                        </p:attrNameLst>
                                      </p:cBhvr>
                                      <p:rCtr x="2552"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2"/>
          <p:cNvSpPr>
            <a:spLocks noGrp="1"/>
          </p:cNvSpPr>
          <p:nvPr>
            <p:ph type="title"/>
          </p:nvPr>
        </p:nvSpPr>
        <p:spPr>
          <a:xfrm>
            <a:off x="1343025" y="0"/>
            <a:ext cx="7381875" cy="1143000"/>
          </a:xfrm>
        </p:spPr>
        <p:txBody>
          <a:bodyPr/>
          <a:lstStyle/>
          <a:p>
            <a:pPr eaLnBrk="1" hangingPunct="1"/>
            <a:r>
              <a:rPr lang="en-US" smtClean="0"/>
              <a:t>Autism: Behavior Modification</a:t>
            </a:r>
          </a:p>
        </p:txBody>
      </p:sp>
      <p:sp>
        <p:nvSpPr>
          <p:cNvPr id="38915" name="Rectangle 30"/>
          <p:cNvSpPr>
            <a:spLocks noChangeArrowheads="1"/>
          </p:cNvSpPr>
          <p:nvPr/>
        </p:nvSpPr>
        <p:spPr bwMode="auto">
          <a:xfrm rot="-5400000">
            <a:off x="7444581" y="5069682"/>
            <a:ext cx="1077913"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solidFill>
                  <a:srgbClr val="57585A"/>
                </a:solidFill>
                <a:latin typeface="Arial Narrow" panose="020B0606020202030204" pitchFamily="34" charset="0"/>
              </a:rPr>
              <a:t>© Cengage Learning 2013</a:t>
            </a:r>
          </a:p>
        </p:txBody>
      </p:sp>
      <p:sp>
        <p:nvSpPr>
          <p:cNvPr id="13" name="Rounded Rectangle 12"/>
          <p:cNvSpPr/>
          <p:nvPr/>
        </p:nvSpPr>
        <p:spPr>
          <a:xfrm>
            <a:off x="2524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L01</a:t>
            </a:r>
          </a:p>
        </p:txBody>
      </p:sp>
      <p:sp>
        <p:nvSpPr>
          <p:cNvPr id="14" name="Rounded Rectangle 13"/>
          <p:cNvSpPr/>
          <p:nvPr/>
        </p:nvSpPr>
        <p:spPr>
          <a:xfrm>
            <a:off x="5746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L02</a:t>
            </a:r>
          </a:p>
        </p:txBody>
      </p:sp>
      <p:sp>
        <p:nvSpPr>
          <p:cNvPr id="16" name="Rounded Rectangle 15"/>
          <p:cNvSpPr/>
          <p:nvPr/>
        </p:nvSpPr>
        <p:spPr>
          <a:xfrm>
            <a:off x="895350" y="6089650"/>
            <a:ext cx="284163"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L03</a:t>
            </a:r>
          </a:p>
        </p:txBody>
      </p:sp>
      <p:sp>
        <p:nvSpPr>
          <p:cNvPr id="17" name="Rounded Rectangle 16"/>
          <p:cNvSpPr/>
          <p:nvPr/>
        </p:nvSpPr>
        <p:spPr>
          <a:xfrm>
            <a:off x="12176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L04</a:t>
            </a:r>
          </a:p>
        </p:txBody>
      </p:sp>
      <p:sp>
        <p:nvSpPr>
          <p:cNvPr id="18" name="Rounded Rectangle 17"/>
          <p:cNvSpPr/>
          <p:nvPr/>
        </p:nvSpPr>
        <p:spPr>
          <a:xfrm>
            <a:off x="1539875" y="6089650"/>
            <a:ext cx="282575" cy="146050"/>
          </a:xfrm>
          <a:prstGeom prst="roundRect">
            <a:avLst/>
          </a:prstGeom>
          <a:solidFill>
            <a:srgbClr val="FFD34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L05</a:t>
            </a:r>
          </a:p>
        </p:txBody>
      </p:sp>
      <p:pic>
        <p:nvPicPr>
          <p:cNvPr id="38921" name="chart legend"/>
          <p:cNvPicPr>
            <a:picLocks noChangeAspect="1"/>
          </p:cNvPicPr>
          <p:nvPr/>
        </p:nvPicPr>
        <p:blipFill>
          <a:blip r:embed="rId3">
            <a:extLst>
              <a:ext uri="{28A0092B-C50C-407E-A947-70E740481C1C}">
                <a14:useLocalDpi xmlns:a14="http://schemas.microsoft.com/office/drawing/2010/main" val="0"/>
              </a:ext>
            </a:extLst>
          </a:blip>
          <a:srcRect t="96388"/>
          <a:stretch>
            <a:fillRect/>
          </a:stretch>
        </p:blipFill>
        <p:spPr bwMode="auto">
          <a:xfrm>
            <a:off x="1247775" y="5759450"/>
            <a:ext cx="6589713" cy="15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chart 1"/>
          <p:cNvPicPr>
            <a:picLocks noChangeAspect="1"/>
          </p:cNvPicPr>
          <p:nvPr/>
        </p:nvPicPr>
        <p:blipFill>
          <a:blip r:embed="rId3">
            <a:extLst>
              <a:ext uri="{28A0092B-C50C-407E-A947-70E740481C1C}">
                <a14:useLocalDpi xmlns:a14="http://schemas.microsoft.com/office/drawing/2010/main" val="0"/>
              </a:ext>
            </a:extLst>
          </a:blip>
          <a:srcRect r="63075" b="53584"/>
          <a:stretch>
            <a:fillRect/>
          </a:stretch>
        </p:blipFill>
        <p:spPr bwMode="auto">
          <a:xfrm>
            <a:off x="1247775" y="1568450"/>
            <a:ext cx="2433638" cy="201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chart 2"/>
          <p:cNvPicPr>
            <a:picLocks noChangeAspect="1"/>
          </p:cNvPicPr>
          <p:nvPr/>
        </p:nvPicPr>
        <p:blipFill>
          <a:blip r:embed="rId3">
            <a:extLst>
              <a:ext uri="{28A0092B-C50C-407E-A947-70E740481C1C}">
                <a14:useLocalDpi xmlns:a14="http://schemas.microsoft.com/office/drawing/2010/main" val="0"/>
              </a:ext>
            </a:extLst>
          </a:blip>
          <a:srcRect l="37283" r="30095" b="54404"/>
          <a:stretch>
            <a:fillRect/>
          </a:stretch>
        </p:blipFill>
        <p:spPr bwMode="auto">
          <a:xfrm>
            <a:off x="3705225" y="1568450"/>
            <a:ext cx="2149475" cy="198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chart 3"/>
          <p:cNvPicPr>
            <a:picLocks noChangeAspect="1"/>
          </p:cNvPicPr>
          <p:nvPr/>
        </p:nvPicPr>
        <p:blipFill>
          <a:blip r:embed="rId3">
            <a:extLst>
              <a:ext uri="{28A0092B-C50C-407E-A947-70E740481C1C}">
                <a14:useLocalDpi xmlns:a14="http://schemas.microsoft.com/office/drawing/2010/main" val="0"/>
              </a:ext>
            </a:extLst>
          </a:blip>
          <a:srcRect l="68823" b="53857"/>
          <a:stretch>
            <a:fillRect/>
          </a:stretch>
        </p:blipFill>
        <p:spPr bwMode="auto">
          <a:xfrm>
            <a:off x="5783263" y="1568450"/>
            <a:ext cx="2054225" cy="200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chart 4"/>
          <p:cNvPicPr>
            <a:picLocks noChangeAspect="1"/>
          </p:cNvPicPr>
          <p:nvPr/>
        </p:nvPicPr>
        <p:blipFill>
          <a:blip r:embed="rId3">
            <a:extLst>
              <a:ext uri="{28A0092B-C50C-407E-A947-70E740481C1C}">
                <a14:useLocalDpi xmlns:a14="http://schemas.microsoft.com/office/drawing/2010/main" val="0"/>
              </a:ext>
            </a:extLst>
          </a:blip>
          <a:srcRect t="46689" r="62897"/>
          <a:stretch>
            <a:fillRect/>
          </a:stretch>
        </p:blipFill>
        <p:spPr bwMode="auto">
          <a:xfrm>
            <a:off x="1247775" y="3598863"/>
            <a:ext cx="2444750" cy="231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chart 5"/>
          <p:cNvPicPr>
            <a:picLocks noChangeAspect="1"/>
          </p:cNvPicPr>
          <p:nvPr/>
        </p:nvPicPr>
        <p:blipFill>
          <a:blip r:embed="rId3">
            <a:extLst>
              <a:ext uri="{28A0092B-C50C-407E-A947-70E740481C1C}">
                <a14:useLocalDpi xmlns:a14="http://schemas.microsoft.com/office/drawing/2010/main" val="0"/>
              </a:ext>
            </a:extLst>
          </a:blip>
          <a:srcRect l="37283" t="45869" r="29915" b="3613"/>
          <a:stretch>
            <a:fillRect/>
          </a:stretch>
        </p:blipFill>
        <p:spPr bwMode="auto">
          <a:xfrm>
            <a:off x="3705225" y="3562350"/>
            <a:ext cx="2160588" cy="219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chart 6"/>
          <p:cNvPicPr>
            <a:picLocks noChangeAspect="1"/>
          </p:cNvPicPr>
          <p:nvPr/>
        </p:nvPicPr>
        <p:blipFill>
          <a:blip r:embed="rId3">
            <a:extLst>
              <a:ext uri="{28A0092B-C50C-407E-A947-70E740481C1C}">
                <a14:useLocalDpi xmlns:a14="http://schemas.microsoft.com/office/drawing/2010/main" val="0"/>
              </a:ext>
            </a:extLst>
          </a:blip>
          <a:srcRect l="69905" t="46416"/>
          <a:stretch>
            <a:fillRect/>
          </a:stretch>
        </p:blipFill>
        <p:spPr bwMode="auto">
          <a:xfrm>
            <a:off x="5854700" y="3586163"/>
            <a:ext cx="1982788" cy="233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28"/>
          <p:cNvSpPr/>
          <p:nvPr/>
        </p:nvSpPr>
        <p:spPr>
          <a:xfrm>
            <a:off x="2540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Do Psychologists Provide Therapy?</a:t>
            </a:r>
          </a:p>
        </p:txBody>
      </p:sp>
      <p:sp>
        <p:nvSpPr>
          <p:cNvPr id="30" name="Rectangle 29"/>
          <p:cNvSpPr/>
          <p:nvPr/>
        </p:nvSpPr>
        <p:spPr>
          <a:xfrm>
            <a:off x="24828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Different Types of</a:t>
            </a:r>
            <a:br>
              <a:rPr lang="en-US" sz="900" dirty="0">
                <a:latin typeface="Arial Narrow" pitchFamily="34" charset="0"/>
              </a:rPr>
            </a:br>
            <a:r>
              <a:rPr lang="en-US" sz="900" dirty="0">
                <a:latin typeface="Arial Narrow" pitchFamily="34" charset="0"/>
              </a:rPr>
              <a:t>Psychotherapies Are Used?</a:t>
            </a:r>
          </a:p>
        </p:txBody>
      </p:sp>
      <p:sp>
        <p:nvSpPr>
          <p:cNvPr id="31" name="Rectangle 30"/>
          <p:cNvSpPr/>
          <p:nvPr/>
        </p:nvSpPr>
        <p:spPr>
          <a:xfrm>
            <a:off x="47117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Are Biological Therapies?</a:t>
            </a:r>
          </a:p>
        </p:txBody>
      </p:sp>
      <p:sp>
        <p:nvSpPr>
          <p:cNvPr id="32" name="Rectangle 31"/>
          <p:cNvSpPr/>
          <p:nvPr/>
        </p:nvSpPr>
        <p:spPr>
          <a:xfrm>
            <a:off x="6940550" y="6273800"/>
            <a:ext cx="2203450" cy="584200"/>
          </a:xfrm>
          <a:prstGeom prst="rect">
            <a:avLst/>
          </a:prstGeom>
          <a:gradFill>
            <a:gsLst>
              <a:gs pos="0">
                <a:srgbClr val="FF0000"/>
              </a:gs>
              <a:gs pos="100000">
                <a:srgbClr val="C00000"/>
              </a:gs>
            </a:gsLst>
            <a:lin ang="5400000" scaled="0"/>
          </a:gradFill>
          <a:ln w="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Are Specific Disorders Treated?</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500"/>
                                        <p:tgtEl>
                                          <p:spTgt spid="24"/>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500"/>
                                        <p:tgtEl>
                                          <p:spTgt spid="26"/>
                                        </p:tgtEl>
                                      </p:cBhvr>
                                    </p:animEffect>
                                  </p:childTnLst>
                                </p:cTn>
                              </p:par>
                            </p:childTnLst>
                          </p:cTn>
                        </p:par>
                        <p:par>
                          <p:cTn id="21" fill="hold" nodeType="afterGroup">
                            <p:stCondLst>
                              <p:cond delay="500"/>
                            </p:stCondLst>
                            <p:childTnLst>
                              <p:par>
                                <p:cTn id="22" presetID="10" presetClass="entr" presetSubtype="0"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500"/>
                                        <p:tgtEl>
                                          <p:spTgt spid="27"/>
                                        </p:tgtEl>
                                      </p:cBhvr>
                                    </p:animEffect>
                                  </p:childTnLst>
                                </p:cTn>
                              </p:par>
                            </p:childTnLst>
                          </p:cTn>
                        </p:par>
                        <p:par>
                          <p:cTn id="25" fill="hold" nodeType="afterGroup">
                            <p:stCondLst>
                              <p:cond delay="1000"/>
                            </p:stCondLst>
                            <p:childTnLst>
                              <p:par>
                                <p:cTn id="26" presetID="10" presetClass="entr" presetSubtype="0" fill="hold"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8915"/>
                                        </p:tgtEl>
                                        <p:attrNameLst>
                                          <p:attrName>style.visibility</p:attrName>
                                        </p:attrNameLst>
                                      </p:cBhvr>
                                      <p:to>
                                        <p:strVal val="visible"/>
                                      </p:to>
                                    </p:set>
                                    <p:animEffect transition="in" filter="fade">
                                      <p:cBhvr>
                                        <p:cTn id="31" dur="500"/>
                                        <p:tgtEl>
                                          <p:spTgt spid="389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2"/>
          <p:cNvSpPr>
            <a:spLocks noGrp="1"/>
          </p:cNvSpPr>
          <p:nvPr>
            <p:ph type="title"/>
          </p:nvPr>
        </p:nvSpPr>
        <p:spPr>
          <a:xfrm>
            <a:off x="1343025" y="0"/>
            <a:ext cx="7381875" cy="1143000"/>
          </a:xfrm>
        </p:spPr>
        <p:txBody>
          <a:bodyPr/>
          <a:lstStyle/>
          <a:p>
            <a:pPr eaLnBrk="1" hangingPunct="1"/>
            <a:r>
              <a:rPr lang="en-US" smtClean="0"/>
              <a:t>ADHD: Medication</a:t>
            </a:r>
          </a:p>
        </p:txBody>
      </p:sp>
      <p:sp>
        <p:nvSpPr>
          <p:cNvPr id="13" name="Rounded Rectangle 12"/>
          <p:cNvSpPr/>
          <p:nvPr/>
        </p:nvSpPr>
        <p:spPr>
          <a:xfrm>
            <a:off x="2524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L01</a:t>
            </a:r>
          </a:p>
        </p:txBody>
      </p:sp>
      <p:sp>
        <p:nvSpPr>
          <p:cNvPr id="14" name="Rounded Rectangle 13"/>
          <p:cNvSpPr/>
          <p:nvPr/>
        </p:nvSpPr>
        <p:spPr>
          <a:xfrm>
            <a:off x="574675" y="6089650"/>
            <a:ext cx="282575"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L02</a:t>
            </a:r>
          </a:p>
        </p:txBody>
      </p:sp>
      <p:sp>
        <p:nvSpPr>
          <p:cNvPr id="16" name="Rounded Rectangle 15"/>
          <p:cNvSpPr/>
          <p:nvPr/>
        </p:nvSpPr>
        <p:spPr>
          <a:xfrm>
            <a:off x="895350" y="6089650"/>
            <a:ext cx="284163"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L03</a:t>
            </a:r>
          </a:p>
        </p:txBody>
      </p:sp>
      <p:sp>
        <p:nvSpPr>
          <p:cNvPr id="17" name="Rounded Rectangle 16"/>
          <p:cNvSpPr/>
          <p:nvPr/>
        </p:nvSpPr>
        <p:spPr>
          <a:xfrm>
            <a:off x="1217613" y="6089650"/>
            <a:ext cx="284162" cy="146050"/>
          </a:xfrm>
          <a:prstGeom prst="round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L04</a:t>
            </a:r>
          </a:p>
        </p:txBody>
      </p:sp>
      <p:sp>
        <p:nvSpPr>
          <p:cNvPr id="18" name="Rounded Rectangle 17"/>
          <p:cNvSpPr/>
          <p:nvPr/>
        </p:nvSpPr>
        <p:spPr>
          <a:xfrm>
            <a:off x="1539875" y="6089650"/>
            <a:ext cx="282575" cy="146050"/>
          </a:xfrm>
          <a:prstGeom prst="roundRect">
            <a:avLst/>
          </a:prstGeom>
          <a:solidFill>
            <a:srgbClr val="FFD347"/>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sz="1100" b="1" dirty="0"/>
              <a:t>L05</a:t>
            </a:r>
          </a:p>
        </p:txBody>
      </p:sp>
      <p:pic>
        <p:nvPicPr>
          <p:cNvPr id="3994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2025" y="1614488"/>
            <a:ext cx="7219950" cy="415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5" name="Rectangle 30"/>
          <p:cNvSpPr>
            <a:spLocks noChangeArrowheads="1"/>
          </p:cNvSpPr>
          <p:nvPr/>
        </p:nvSpPr>
        <p:spPr bwMode="auto">
          <a:xfrm>
            <a:off x="7964488" y="5845175"/>
            <a:ext cx="1077912"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sz="800">
                <a:solidFill>
                  <a:srgbClr val="57585A"/>
                </a:solidFill>
                <a:latin typeface="Arial Narrow" panose="020B0606020202030204" pitchFamily="34" charset="0"/>
              </a:rPr>
              <a:t>© Cengage Learning 2013</a:t>
            </a:r>
          </a:p>
        </p:txBody>
      </p:sp>
      <p:sp>
        <p:nvSpPr>
          <p:cNvPr id="15" name="Rectangle 14"/>
          <p:cNvSpPr/>
          <p:nvPr/>
        </p:nvSpPr>
        <p:spPr>
          <a:xfrm>
            <a:off x="2540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Do Psychologists Provide Therapy?</a:t>
            </a:r>
          </a:p>
        </p:txBody>
      </p:sp>
      <p:sp>
        <p:nvSpPr>
          <p:cNvPr id="19" name="Rectangle 18"/>
          <p:cNvSpPr/>
          <p:nvPr/>
        </p:nvSpPr>
        <p:spPr>
          <a:xfrm>
            <a:off x="248285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Different Types of</a:t>
            </a:r>
            <a:br>
              <a:rPr lang="en-US" sz="900" dirty="0">
                <a:latin typeface="Arial Narrow" pitchFamily="34" charset="0"/>
              </a:rPr>
            </a:br>
            <a:r>
              <a:rPr lang="en-US" sz="900" dirty="0">
                <a:latin typeface="Arial Narrow" pitchFamily="34" charset="0"/>
              </a:rPr>
              <a:t>Psychotherapies Are Used?</a:t>
            </a:r>
          </a:p>
        </p:txBody>
      </p:sp>
      <p:sp>
        <p:nvSpPr>
          <p:cNvPr id="24" name="Rectangle 23"/>
          <p:cNvSpPr/>
          <p:nvPr/>
        </p:nvSpPr>
        <p:spPr>
          <a:xfrm>
            <a:off x="4711700" y="6273800"/>
            <a:ext cx="2203450" cy="584200"/>
          </a:xfrm>
          <a:prstGeom prst="rect">
            <a:avLst/>
          </a:prstGeom>
          <a:solidFill>
            <a:srgbClr val="4B4B4B"/>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What Are Biological Therapies?</a:t>
            </a:r>
          </a:p>
        </p:txBody>
      </p:sp>
      <p:sp>
        <p:nvSpPr>
          <p:cNvPr id="25" name="Rectangle 24"/>
          <p:cNvSpPr/>
          <p:nvPr/>
        </p:nvSpPr>
        <p:spPr>
          <a:xfrm>
            <a:off x="6940550" y="6273800"/>
            <a:ext cx="2203450" cy="584200"/>
          </a:xfrm>
          <a:prstGeom prst="rect">
            <a:avLst/>
          </a:prstGeom>
          <a:gradFill>
            <a:gsLst>
              <a:gs pos="0">
                <a:srgbClr val="FF0000"/>
              </a:gs>
              <a:gs pos="100000">
                <a:srgbClr val="C00000"/>
              </a:gs>
            </a:gsLst>
            <a:lin ang="5400000" scaled="0"/>
          </a:gradFill>
          <a:ln w="0">
            <a:noFill/>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90000"/>
              </a:lnSpc>
              <a:defRPr/>
            </a:pPr>
            <a:r>
              <a:rPr lang="en-US" sz="900" dirty="0">
                <a:latin typeface="Arial Narrow" pitchFamily="34" charset="0"/>
              </a:rPr>
              <a:t>How Are Specific Disorders Treated?</a:t>
            </a:r>
          </a:p>
        </p:txBody>
      </p:sp>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Chapter_01_template">
  <a:themeElements>
    <a:clrScheme name="Cengage - Cacioppo updated">
      <a:dk1>
        <a:srgbClr val="000000"/>
      </a:dk1>
      <a:lt1>
        <a:srgbClr val="FFFFFF"/>
      </a:lt1>
      <a:dk2>
        <a:srgbClr val="57585A"/>
      </a:dk2>
      <a:lt2>
        <a:srgbClr val="808080"/>
      </a:lt2>
      <a:accent1>
        <a:srgbClr val="333399"/>
      </a:accent1>
      <a:accent2>
        <a:srgbClr val="0084B6"/>
      </a:accent2>
      <a:accent3>
        <a:srgbClr val="FFD347"/>
      </a:accent3>
      <a:accent4>
        <a:srgbClr val="C00000"/>
      </a:accent4>
      <a:accent5>
        <a:srgbClr val="57585A"/>
      </a:accent5>
      <a:accent6>
        <a:srgbClr val="BFBFBF"/>
      </a:accent6>
      <a:hlink>
        <a:srgbClr val="333399"/>
      </a:hlink>
      <a:folHlink>
        <a:srgbClr val="16A8B5"/>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8100">
          <a:solidFill>
            <a:schemeClr val="bg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Chapter_01_template</Template>
  <TotalTime>1073</TotalTime>
  <Words>4313</Words>
  <Application>Microsoft Office PowerPoint</Application>
  <PresentationFormat>On-screen Show (4:3)</PresentationFormat>
  <Paragraphs>491</Paragraphs>
  <Slides>34</Slides>
  <Notes>34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34</vt:i4>
      </vt:variant>
    </vt:vector>
  </HeadingPairs>
  <TitlesOfParts>
    <vt:vector size="39" baseType="lpstr">
      <vt:lpstr>Arial</vt:lpstr>
      <vt:lpstr>Calibri</vt:lpstr>
      <vt:lpstr>Palatino Linotype</vt:lpstr>
      <vt:lpstr>Arial Narrow</vt:lpstr>
      <vt:lpstr>Chapter_01_template</vt:lpstr>
      <vt:lpstr>Healing the Troubled Mind</vt:lpstr>
      <vt:lpstr>How Do Psychologists Provide Therapy?</vt:lpstr>
      <vt:lpstr>Psychotherapy</vt:lpstr>
      <vt:lpstr>Clinical Psychologists: Doctoral Level</vt:lpstr>
      <vt:lpstr>Clinical Psychologists: Masters Level</vt:lpstr>
      <vt:lpstr>Hypnotherapists and Life Coaches</vt:lpstr>
      <vt:lpstr>Evidence-Based Practice</vt:lpstr>
      <vt:lpstr>Five Steps of EBP</vt:lpstr>
      <vt:lpstr>What Different Types of Psychotherapies Are Used?</vt:lpstr>
      <vt:lpstr>Psychoanalysis</vt:lpstr>
      <vt:lpstr>Humanistic Therapies</vt:lpstr>
      <vt:lpstr>Behavior Therapies</vt:lpstr>
      <vt:lpstr>Cognitive Therapies</vt:lpstr>
      <vt:lpstr>Cognitive-Behavioral Therapy (CBT)</vt:lpstr>
      <vt:lpstr>What Are Biological Therapies?</vt:lpstr>
      <vt:lpstr>Medication</vt:lpstr>
      <vt:lpstr>Electroconvulsive Therapy (ECT)</vt:lpstr>
      <vt:lpstr>Psychosurgery</vt:lpstr>
      <vt:lpstr>Deep Brain Stimulation</vt:lpstr>
      <vt:lpstr>Neurofeedback</vt:lpstr>
      <vt:lpstr>How Are Specific Disorders Treated?</vt:lpstr>
      <vt:lpstr>Anxiety Disorders: CBT</vt:lpstr>
      <vt:lpstr>Anxiety Disorders: Medication</vt:lpstr>
      <vt:lpstr>Major Depression: CBT</vt:lpstr>
      <vt:lpstr>Major Depression: Medication</vt:lpstr>
      <vt:lpstr>Major Depression: Exercise</vt:lpstr>
      <vt:lpstr>Bipolar Disorder: Lithium</vt:lpstr>
      <vt:lpstr>Dissociative Identity Disorder: Hypnosis</vt:lpstr>
      <vt:lpstr>Somatoform Disorders: CBT</vt:lpstr>
      <vt:lpstr>Schizophrenia: Medication</vt:lpstr>
      <vt:lpstr>Antisocial Personality Disorder: ???</vt:lpstr>
      <vt:lpstr>Borderline Personality Disorder: CBT</vt:lpstr>
      <vt:lpstr>Autism: Behavior Modification</vt:lpstr>
      <vt:lpstr>ADHD: Medication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Title Slide</dc:title>
  <dc:creator>Kaylee McAvoy</dc:creator>
  <cp:lastModifiedBy>Mark</cp:lastModifiedBy>
  <cp:revision>104</cp:revision>
  <dcterms:created xsi:type="dcterms:W3CDTF">2012-05-29T22:58:49Z</dcterms:created>
  <dcterms:modified xsi:type="dcterms:W3CDTF">2013-12-29T19:19:57Z</dcterms:modified>
</cp:coreProperties>
</file>